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8"/>
  </p:notesMasterIdLst>
  <p:sldIdLst>
    <p:sldId id="256" r:id="rId2"/>
    <p:sldId id="331" r:id="rId3"/>
    <p:sldId id="332" r:id="rId4"/>
    <p:sldId id="333" r:id="rId5"/>
    <p:sldId id="334" r:id="rId6"/>
    <p:sldId id="335" r:id="rId7"/>
    <p:sldId id="336" r:id="rId8"/>
    <p:sldId id="272" r:id="rId9"/>
    <p:sldId id="273" r:id="rId10"/>
    <p:sldId id="319" r:id="rId11"/>
    <p:sldId id="298" r:id="rId12"/>
    <p:sldId id="276" r:id="rId13"/>
    <p:sldId id="306" r:id="rId14"/>
    <p:sldId id="286" r:id="rId15"/>
    <p:sldId id="302" r:id="rId16"/>
    <p:sldId id="281" r:id="rId17"/>
    <p:sldId id="282" r:id="rId18"/>
    <p:sldId id="284" r:id="rId19"/>
    <p:sldId id="287" r:id="rId20"/>
    <p:sldId id="307" r:id="rId21"/>
    <p:sldId id="308" r:id="rId22"/>
    <p:sldId id="301" r:id="rId23"/>
    <p:sldId id="311" r:id="rId24"/>
    <p:sldId id="303" r:id="rId25"/>
    <p:sldId id="304" r:id="rId26"/>
    <p:sldId id="327" r:id="rId27"/>
    <p:sldId id="312" r:id="rId28"/>
    <p:sldId id="315" r:id="rId29"/>
    <p:sldId id="314" r:id="rId30"/>
    <p:sldId id="316" r:id="rId31"/>
    <p:sldId id="290" r:id="rId32"/>
    <p:sldId id="288" r:id="rId33"/>
    <p:sldId id="317" r:id="rId34"/>
    <p:sldId id="291" r:id="rId35"/>
    <p:sldId id="265" r:id="rId36"/>
    <p:sldId id="267" r:id="rId37"/>
    <p:sldId id="320" r:id="rId38"/>
    <p:sldId id="321" r:id="rId39"/>
    <p:sldId id="323" r:id="rId40"/>
    <p:sldId id="324" r:id="rId41"/>
    <p:sldId id="326" r:id="rId42"/>
    <p:sldId id="292" r:id="rId43"/>
    <p:sldId id="293" r:id="rId44"/>
    <p:sldId id="294" r:id="rId45"/>
    <p:sldId id="295" r:id="rId46"/>
    <p:sldId id="330" r:id="rId47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84087" autoAdjust="0"/>
  </p:normalViewPr>
  <p:slideViewPr>
    <p:cSldViewPr>
      <p:cViewPr>
        <p:scale>
          <a:sx n="60" d="100"/>
          <a:sy n="60" d="100"/>
        </p:scale>
        <p:origin x="-1668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737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Le</a:t>
            </a:r>
            <a:r>
              <a:rPr lang="it-IT" baseline="0" dirty="0" smtClean="0"/>
              <a:t> differenze rispetto alla prima versione, in quanto, nella fase dell’</a:t>
            </a:r>
            <a:r>
              <a:rPr lang="it-IT" baseline="0" dirty="0" err="1" smtClean="0"/>
              <a:t>odd</a:t>
            </a:r>
            <a:r>
              <a:rPr lang="it-IT" baseline="0" dirty="0" smtClean="0"/>
              <a:t> vi siete resi conto che diviso in quel modo il sistema soffriva di poca coesione e di alto accoppiamento.</a:t>
            </a:r>
          </a:p>
          <a:p>
            <a:r>
              <a:rPr lang="it-IT" baseline="0" dirty="0" smtClean="0"/>
              <a:t>La gestione Menu Mensa è confluita in Gestione Servizi, proprio per alzare la coesione ed abbassarne l’accoppiamento.</a:t>
            </a:r>
          </a:p>
          <a:p>
            <a:r>
              <a:rPr lang="it-IT" baseline="0" dirty="0" smtClean="0"/>
              <a:t>Siate concisi.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2928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«Questo è il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corrispettivo» basta questo, si può togliere se non c’è tempo</a:t>
            </a:r>
          </a:p>
          <a:p>
            <a:r>
              <a:rPr lang="it-IT" baseline="0" dirty="0" smtClean="0"/>
              <a:t>------ POSSIBILITA DI RIPETEZIONE CON ALTRI TEAM ------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965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Porzione del </a:t>
            </a:r>
            <a:r>
              <a:rPr lang="it-IT" dirty="0" err="1" smtClean="0"/>
              <a:t>db</a:t>
            </a:r>
            <a:r>
              <a:rPr lang="it-IT" dirty="0" smtClean="0"/>
              <a:t> solo per la gestione dei</a:t>
            </a:r>
            <a:r>
              <a:rPr lang="it-IT" baseline="0" dirty="0" smtClean="0"/>
              <a:t> questionari (mancano le molteplicità 1:N N:N </a:t>
            </a:r>
            <a:r>
              <a:rPr lang="it-IT" baseline="0" dirty="0" err="1" smtClean="0"/>
              <a:t>ecc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ecc</a:t>
            </a:r>
            <a:r>
              <a:rPr lang="it-IT" baseline="0" dirty="0" smtClean="0"/>
              <a:t>).</a:t>
            </a:r>
          </a:p>
          <a:p>
            <a:r>
              <a:rPr lang="it-IT" baseline="0" dirty="0" smtClean="0"/>
              <a:t>Come si può notare la gestione di questionari risulta complessa anche solo guardando la quantità di relazioni e entità.</a:t>
            </a:r>
          </a:p>
          <a:p>
            <a:r>
              <a:rPr lang="it-IT" baseline="0" dirty="0" smtClean="0"/>
              <a:t>Descrivere brevemente questa porzione di </a:t>
            </a:r>
            <a:r>
              <a:rPr lang="it-IT" baseline="0" dirty="0" err="1" smtClean="0"/>
              <a:t>db</a:t>
            </a:r>
            <a:r>
              <a:rPr lang="it-IT" baseline="0" dirty="0" smtClean="0"/>
              <a:t>, se il tempo manca non descriverla affatto basta il disegno.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654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143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69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702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95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286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012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800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420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7757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19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088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320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874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7459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854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324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439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 smtClean="0"/>
          </a:p>
          <a:p>
            <a:pPr marL="0" indent="0">
              <a:buFontTx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33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51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033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716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6747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45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546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861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861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71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369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0346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9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626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539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3</a:t>
            </a:r>
            <a:endParaRPr lang="it-IT" sz="2000" b="1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2" y="733872"/>
            <a:ext cx="3676352" cy="231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90601"/>
              </p:ext>
            </p:extLst>
          </p:nvPr>
        </p:nvGraphicFramePr>
        <p:xfrm>
          <a:off x="0" y="4876800"/>
          <a:ext cx="2051720" cy="19812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Antonio</a:t>
                      </a:r>
                      <a:r>
                        <a:rPr lang="it-IT" sz="1400" baseline="0" dirty="0" smtClean="0">
                          <a:effectLst/>
                        </a:rPr>
                        <a:t> Cesarano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Fabio</a:t>
                      </a:r>
                      <a:r>
                        <a:rPr lang="it-IT" sz="1400" baseline="0" dirty="0" smtClean="0">
                          <a:effectLst/>
                        </a:rPr>
                        <a:t> Napoli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 Alfonso Piscitelli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>
                          <a:effectLst/>
                        </a:rPr>
                        <a:t>Angelo Rufino </a:t>
                      </a: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475245"/>
              </p:ext>
            </p:extLst>
          </p:nvPr>
        </p:nvGraphicFramePr>
        <p:xfrm>
          <a:off x="7092280" y="5273040"/>
          <a:ext cx="2051720" cy="158496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dirty="0" smtClean="0">
                          <a:effectLst/>
                        </a:rPr>
                        <a:t>Top Manager</a:t>
                      </a:r>
                      <a:endParaRPr lang="it-IT" sz="1400" b="1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Filomena Ferrucci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Linda Di Geronimo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428604"/>
            <a:ext cx="9144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400" b="1" dirty="0" smtClean="0">
                <a:latin typeface="+mj-lt"/>
              </a:rPr>
              <a:t>Use Case Diagram</a:t>
            </a:r>
          </a:p>
          <a:p>
            <a:pPr algn="ctr"/>
            <a:r>
              <a:rPr lang="it-IT" sz="2800" b="1" dirty="0" smtClean="0">
                <a:latin typeface="+mj-lt"/>
              </a:rPr>
              <a:t>Primo Livello di Astrazione</a:t>
            </a:r>
            <a:endParaRPr lang="it-IT" sz="1400" dirty="0">
              <a:latin typeface="+mj-lt"/>
            </a:endParaRPr>
          </a:p>
        </p:txBody>
      </p:sp>
      <p:pic>
        <p:nvPicPr>
          <p:cNvPr id="1026" name="Picture 2" descr="C:\linda\uni\esami_da_svolgere\gps\progetto_gps\Atsilo\RAD\Casi d'uso\Atsilo3\UCD_H_Gener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799"/>
            <a:ext cx="7560840" cy="52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e 2"/>
          <p:cNvSpPr/>
          <p:nvPr/>
        </p:nvSpPr>
        <p:spPr>
          <a:xfrm>
            <a:off x="2915816" y="2276872"/>
            <a:ext cx="1800200" cy="576064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2936900" y="3013472"/>
            <a:ext cx="2151856" cy="711696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4"/>
          <p:cNvSpPr/>
          <p:nvPr/>
        </p:nvSpPr>
        <p:spPr>
          <a:xfrm>
            <a:off x="2857488" y="3929066"/>
            <a:ext cx="1928826" cy="711696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08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-4068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400" b="1" dirty="0" smtClean="0">
                <a:latin typeface="+mj-lt"/>
              </a:rPr>
              <a:t>Use Case Diagram Questionari</a:t>
            </a:r>
          </a:p>
          <a:p>
            <a:pPr algn="ctr"/>
            <a:r>
              <a:rPr lang="it-IT" sz="2400" b="1" dirty="0" smtClean="0">
                <a:latin typeface="+mj-lt"/>
              </a:rPr>
              <a:t>Secondo Livello di Astrazione</a:t>
            </a:r>
            <a:endParaRPr lang="it-IT" dirty="0">
              <a:latin typeface="+mj-lt"/>
            </a:endParaRPr>
          </a:p>
        </p:txBody>
      </p:sp>
      <p:pic>
        <p:nvPicPr>
          <p:cNvPr id="1026" name="Picture 2" descr="C:\Users\Antonio\Desktop\uc_ques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968335"/>
            <a:ext cx="7572428" cy="58896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23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"/>
          <p:cNvSpPr txBox="1"/>
          <p:nvPr/>
        </p:nvSpPr>
        <p:spPr>
          <a:xfrm>
            <a:off x="0" y="428604"/>
            <a:ext cx="91440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Use Case Compilazione Questionario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</a:t>
            </a: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16619"/>
              </p:ext>
            </p:extLst>
          </p:nvPr>
        </p:nvGraphicFramePr>
        <p:xfrm>
          <a:off x="0" y="1500174"/>
          <a:ext cx="9144000" cy="470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119"/>
                <a:gridCol w="6709881"/>
              </a:tblGrid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Nome Use Cse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6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Compilazione questionario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Specializza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N/D</a:t>
                      </a:r>
                      <a:endParaRPr lang="it-IT" sz="1600" dirty="0"/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Attori partecipanti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Iniziato da: Genitore</a:t>
                      </a:r>
                      <a:endParaRPr lang="it-IT" sz="1600" dirty="0"/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Entry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L'utente accede al sistema e viene riconosciuto come Genitore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Flusso degli eventi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L'utente  accede alla sezione Questionari (include Genitore VisualizzaQuestionari)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   Il sistema mostra la lista dei questionari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   L'utente seleziona un questionario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   Il sistema mostra il form per la compilazione del questionario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   L'utente inserisce le risposte negli appositi campi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    L'utente sottomette il questionario compilato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    Il sistema memorizza il questionario compilato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Exit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 sistema mostra un messaggio di successo dell'operazione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Exception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Nel caso di un errore utente, il sistema mostra all’utente un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messaggio di errore che ne indica la causa.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Requisiti qualitativi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memorizzazione del questionario compilato deve richiedere meno di 5”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CasellaDiTesto 1"/>
          <p:cNvSpPr txBox="1"/>
          <p:nvPr/>
        </p:nvSpPr>
        <p:spPr>
          <a:xfrm>
            <a:off x="1500166" y="6488668"/>
            <a:ext cx="622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  <a:t>Tracciabilità Nome file: </a:t>
            </a:r>
            <a:r>
              <a:rPr lang="it-IT" b="1" dirty="0" smtClean="0"/>
              <a:t>UC_H_49_Compilazione questionario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"/>
          <p:cNvSpPr txBox="1"/>
          <p:nvPr/>
        </p:nvSpPr>
        <p:spPr>
          <a:xfrm>
            <a:off x="0" y="42860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Use Case identificativi del sistema 4.0</a:t>
            </a: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81582"/>
              </p:ext>
            </p:extLst>
          </p:nvPr>
        </p:nvGraphicFramePr>
        <p:xfrm>
          <a:off x="0" y="1142984"/>
          <a:ext cx="9144000" cy="521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119"/>
                <a:gridCol w="6709881"/>
              </a:tblGrid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Nome Use Cse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6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Compilazione questionario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Specializza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N/D</a:t>
                      </a:r>
                      <a:endParaRPr lang="it-IT" sz="1600" dirty="0"/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Attori partecipanti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Iniziato da: Genitore</a:t>
                      </a:r>
                      <a:endParaRPr lang="it-IT" sz="1600" dirty="0"/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Entry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L'utente accede al sistema e viene identificato come Genitore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Include Genitore </a:t>
                      </a:r>
                      <a:r>
                        <a:rPr kumimoji="0" lang="it-IT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Visualizza Questionari</a:t>
                      </a:r>
                    </a:p>
                  </a:txBody>
                  <a:tcPr/>
                </a:tc>
              </a:tr>
              <a:tr h="160281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Flusso degli eventi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   Il genitore seleziona un questionario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    Il sistema mostra il form per la compilazione del questionario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   Il genitore inserisce le risposte negli appositi campi tipo valore  risposta</a:t>
                      </a:r>
                      <a:r>
                        <a:rPr kumimoji="0" lang="it-IT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ove il sistema non ha già risposto per lui.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    Il genitore sottomette il questionario compilato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     Il sistema memorizza il questionario compilato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Exit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 Genitore ha compilato correttamente, ha confermato l' operazione e il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sistema ha aggiornato il questionario.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Il Genitore ha annullato l' operazione  e il sistema non ha aggiornato il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questionario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Exception Condition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Nel caso di un errore del genitore, il sistema mostra al genitore un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messaggio di errore che ne indica la causa.</a:t>
                      </a:r>
                    </a:p>
                  </a:txBody>
                  <a:tcPr/>
                </a:tc>
              </a:tr>
              <a:tr h="346730">
                <a:tc>
                  <a:txBody>
                    <a:bodyPr/>
                    <a:lstStyle/>
                    <a:p>
                      <a:r>
                        <a:rPr lang="it-IT" sz="1600" b="1" dirty="0" smtClean="0"/>
                        <a:t>Requisiti qualitativi</a:t>
                      </a:r>
                      <a:endParaRPr lang="it-IT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it-IT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memorizzazione del questionario compilato deve richiedere meno di 5”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500166" y="6488668"/>
            <a:ext cx="622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  <a:t>Tracciabilità Nome file: </a:t>
            </a:r>
            <a:r>
              <a:rPr lang="it-IT" b="1" dirty="0" smtClean="0"/>
              <a:t>UC_H_49_Compilazione questionario</a:t>
            </a:r>
            <a:endParaRPr lang="it-IT" b="1" dirty="0"/>
          </a:p>
        </p:txBody>
      </p:sp>
      <p:sp>
        <p:nvSpPr>
          <p:cNvPr id="7" name="Oval 6"/>
          <p:cNvSpPr/>
          <p:nvPr/>
        </p:nvSpPr>
        <p:spPr>
          <a:xfrm>
            <a:off x="1785918" y="4214818"/>
            <a:ext cx="6929486" cy="135732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/>
          <p:cNvSpPr/>
          <p:nvPr/>
        </p:nvSpPr>
        <p:spPr>
          <a:xfrm>
            <a:off x="2357422" y="2071678"/>
            <a:ext cx="4214842" cy="71438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345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Tony\Omini\omino_accord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92" y="5357826"/>
            <a:ext cx="1524000" cy="1333500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0" y="4286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Pro\Contro del RAD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1285860"/>
            <a:ext cx="8429684" cy="47149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rgbClr val="FF0000"/>
                </a:solidFill>
              </a:rPr>
              <a:t>Contro: </a:t>
            </a:r>
          </a:p>
          <a:p>
            <a:pPr lvl="1"/>
            <a:r>
              <a:rPr lang="it-IT" dirty="0" smtClean="0"/>
              <a:t>Alcune funzionalità non erano ben definite </a:t>
            </a:r>
          </a:p>
          <a:p>
            <a:pPr lvl="2"/>
            <a:r>
              <a:rPr lang="it-IT" dirty="0" smtClean="0"/>
              <a:t>Hanno portato ad un analisi complessa e non coerente</a:t>
            </a:r>
          </a:p>
          <a:p>
            <a:pPr marL="667512" lvl="2" indent="0">
              <a:buNone/>
            </a:pPr>
            <a:endParaRPr lang="it-IT" dirty="0"/>
          </a:p>
          <a:p>
            <a:pPr marL="667512" lvl="2" indent="0">
              <a:buNone/>
            </a:pPr>
            <a:endParaRPr lang="it-IT" dirty="0" smtClean="0"/>
          </a:p>
          <a:p>
            <a:r>
              <a:rPr lang="it-IT" b="1" dirty="0" smtClean="0">
                <a:solidFill>
                  <a:srgbClr val="00B050"/>
                </a:solidFill>
              </a:rPr>
              <a:t>Pro:</a:t>
            </a:r>
          </a:p>
          <a:p>
            <a:pPr lvl="1"/>
            <a:r>
              <a:rPr lang="it-IT" dirty="0" smtClean="0"/>
              <a:t>Grazie alla prototipazione della funzionalità Registro l’analisi è risultata chiara e coerente</a:t>
            </a:r>
          </a:p>
        </p:txBody>
      </p:sp>
      <p:pic>
        <p:nvPicPr>
          <p:cNvPr id="3075" name="Picture 3" descr="D:\Tony\Omini\omino_cerca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2842" y="77460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67984" y="-10060"/>
            <a:ext cx="64567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Divisione in Sottosistemi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</a:t>
            </a:r>
            <a:endParaRPr lang="it-IT" b="1" dirty="0"/>
          </a:p>
        </p:txBody>
      </p:sp>
      <p:pic>
        <p:nvPicPr>
          <p:cNvPr id="2050" name="Picture 2" descr="C:\Users\Antonio\Desktop\Immagin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7298"/>
            <a:ext cx="9001156" cy="5124450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6072198" y="4286256"/>
            <a:ext cx="2500330" cy="17859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1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7968" y="1412776"/>
            <a:ext cx="7786710" cy="5235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5715008" y="4357694"/>
            <a:ext cx="1928826" cy="10001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3929058" y="5429264"/>
            <a:ext cx="1785950" cy="8572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/>
          <p:cNvSpPr/>
          <p:nvPr/>
        </p:nvSpPr>
        <p:spPr>
          <a:xfrm>
            <a:off x="2214546" y="5286388"/>
            <a:ext cx="1571636" cy="10001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/>
          <p:cNvSpPr/>
          <p:nvPr/>
        </p:nvSpPr>
        <p:spPr>
          <a:xfrm>
            <a:off x="3857620" y="4357694"/>
            <a:ext cx="1785950" cy="100013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367984" y="-10060"/>
            <a:ext cx="645676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Divisione in Sottosistemi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41425"/>
            <a:ext cx="9144000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asellaDiTesto 1"/>
          <p:cNvSpPr txBox="1"/>
          <p:nvPr/>
        </p:nvSpPr>
        <p:spPr>
          <a:xfrm>
            <a:off x="0" y="357166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Component Diagram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5929322" y="3857628"/>
            <a:ext cx="1928826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214282" y="2643182"/>
            <a:ext cx="128588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/>
          <p:cNvSpPr/>
          <p:nvPr/>
        </p:nvSpPr>
        <p:spPr>
          <a:xfrm>
            <a:off x="142844" y="3929066"/>
            <a:ext cx="128588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/>
          <p:cNvSpPr/>
          <p:nvPr/>
        </p:nvSpPr>
        <p:spPr>
          <a:xfrm>
            <a:off x="3857620" y="3857628"/>
            <a:ext cx="1928826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5476862"/>
            <a:ext cx="2381272" cy="138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sp>
        <p:nvSpPr>
          <p:cNvPr id="4" name="CasellaDiTesto 3"/>
          <p:cNvSpPr txBox="1"/>
          <p:nvPr/>
        </p:nvSpPr>
        <p:spPr>
          <a:xfrm>
            <a:off x="0" y="40943"/>
            <a:ext cx="9144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r>
              <a:rPr lang="it-IT" sz="3600" b="1" dirty="0" smtClean="0">
                <a:latin typeface="+mj-lt"/>
              </a:rPr>
              <a:t>ER Questionari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tonio\Desktop\ER_Questionar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57364"/>
            <a:ext cx="8690005" cy="36195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Tony\Omini\omino_present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7995" y="3786190"/>
            <a:ext cx="2286005" cy="171450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0" y="403167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Pro\Contro SDD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2000240"/>
            <a:ext cx="8429684" cy="35719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7158" y="1285860"/>
            <a:ext cx="8429684" cy="47149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rgbClr val="FF0000"/>
                </a:solidFill>
              </a:rPr>
              <a:t>Contro: </a:t>
            </a:r>
          </a:p>
          <a:p>
            <a:pPr lvl="1"/>
            <a:r>
              <a:rPr lang="it-IT" dirty="0" smtClean="0"/>
              <a:t>Progettazione del DB relativa a questionari </a:t>
            </a:r>
          </a:p>
          <a:p>
            <a:pPr lvl="2"/>
            <a:r>
              <a:rPr lang="it-IT" dirty="0" smtClean="0"/>
              <a:t>Complessa </a:t>
            </a:r>
          </a:p>
          <a:p>
            <a:pPr lvl="2"/>
            <a:r>
              <a:rPr lang="it-IT" dirty="0"/>
              <a:t>M</a:t>
            </a:r>
            <a:r>
              <a:rPr lang="it-IT" dirty="0" smtClean="0"/>
              <a:t>odificata spesso </a:t>
            </a:r>
          </a:p>
          <a:p>
            <a:pPr lvl="1"/>
            <a:r>
              <a:rPr lang="it-IT" dirty="0" smtClean="0"/>
              <a:t>Ha portato ad una prima versione dell’SDD </a:t>
            </a:r>
          </a:p>
          <a:p>
            <a:pPr lvl="2"/>
            <a:r>
              <a:rPr lang="it-IT" dirty="0"/>
              <a:t>P</a:t>
            </a:r>
            <a:r>
              <a:rPr lang="it-IT" dirty="0" smtClean="0"/>
              <a:t>oco robusta</a:t>
            </a:r>
          </a:p>
          <a:p>
            <a:pPr lvl="2"/>
            <a:r>
              <a:rPr lang="it-IT" dirty="0" smtClean="0"/>
              <a:t>Inconsistente in alcune parti</a:t>
            </a:r>
          </a:p>
          <a:p>
            <a:r>
              <a:rPr lang="it-IT" b="1" dirty="0" smtClean="0">
                <a:solidFill>
                  <a:srgbClr val="00B050"/>
                </a:solidFill>
              </a:rPr>
              <a:t>Pro:</a:t>
            </a:r>
          </a:p>
          <a:p>
            <a:pPr lvl="1"/>
            <a:r>
              <a:rPr lang="it-IT" dirty="0" smtClean="0"/>
              <a:t>La suddivisione risultante ha una buona coesione e un basso accoppiamento</a:t>
            </a:r>
          </a:p>
          <a:p>
            <a:pPr lvl="1"/>
            <a:endParaRPr lang="it-IT" b="1" dirty="0" smtClean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1024" y="421481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@silo</a:t>
            </a:r>
            <a:endParaRPr lang="it-IT" dirty="0"/>
          </a:p>
        </p:txBody>
      </p:sp>
      <p:pic>
        <p:nvPicPr>
          <p:cNvPr id="1026" name="Picture 2" descr="D:\Tony\Omini\omino_trivi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1428736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allAtOnce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9150" y="-10060"/>
            <a:ext cx="3454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Introduzione</a:t>
            </a:r>
          </a:p>
          <a:p>
            <a:pPr algn="ctr"/>
            <a:r>
              <a:rPr lang="it-IT" b="1" dirty="0" smtClean="0">
                <a:latin typeface="+mj-lt"/>
              </a:rPr>
              <a:t>Presentazione Team</a:t>
            </a:r>
            <a:endParaRPr lang="it-IT" b="1" dirty="0"/>
          </a:p>
        </p:txBody>
      </p:sp>
      <p:pic>
        <p:nvPicPr>
          <p:cNvPr id="2052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88" y="1996141"/>
            <a:ext cx="755841" cy="967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linda\uni\esami_da_svolgere\gps\progetto_gps\documenti_gestione\presentazioni\presentazioni_management\fab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352" y="4139313"/>
            <a:ext cx="763385" cy="1067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linda\uni\esami_da_svolgere\gps\progetto_gps\documenti_gestione\presentazioni\presentazioni_management\angel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93" y="4165808"/>
            <a:ext cx="768877" cy="1014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linda\uni\esami_da_svolgere\gps\progetto_gps\documenti_gestione\presentazioni\presentazioni_management\antoni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15" y="4193225"/>
            <a:ext cx="799635" cy="1013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linda\uni\esami_da_svolgere\gps\progetto_gps\documenti_gestione\presentazioni\presentazioni_management\alfons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20" y="4111119"/>
            <a:ext cx="820514" cy="1095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sellaDiTesto 62"/>
          <p:cNvSpPr txBox="1"/>
          <p:nvPr/>
        </p:nvSpPr>
        <p:spPr>
          <a:xfrm>
            <a:off x="3732394" y="3404872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Team </a:t>
            </a:r>
            <a:r>
              <a:rPr lang="it-IT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members</a:t>
            </a:r>
            <a:endParaRPr lang="it-IT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3588764" y="1519871"/>
            <a:ext cx="208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PROJECT MANAGER</a:t>
            </a:r>
            <a:endParaRPr lang="it-IT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25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87823" y="-1006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</a:t>
            </a:r>
            <a:endParaRPr lang="it-IT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24270" y="1619924"/>
            <a:ext cx="820432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200" dirty="0" smtClean="0"/>
              <a:t>Obiettivo: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200" dirty="0" smtClean="0"/>
          </a:p>
          <a:p>
            <a:pPr marL="742950" lvl="1" indent="-285750">
              <a:buFont typeface="Courier New" pitchFamily="49" charset="0"/>
              <a:buChar char="o"/>
            </a:pPr>
            <a:r>
              <a:rPr lang="it-IT" sz="2200" dirty="0" smtClean="0"/>
              <a:t>Dare la </a:t>
            </a:r>
            <a:r>
              <a:rPr lang="it-IT" sz="2200" dirty="0"/>
              <a:t>possibilità di </a:t>
            </a:r>
            <a:r>
              <a:rPr lang="it-IT" sz="2200" b="1" dirty="0"/>
              <a:t>compilare </a:t>
            </a:r>
            <a:r>
              <a:rPr lang="it-IT" sz="2200" b="1" dirty="0" smtClean="0"/>
              <a:t>questionari </a:t>
            </a:r>
            <a:r>
              <a:rPr lang="it-IT" sz="2200" dirty="0" smtClean="0"/>
              <a:t>in </a:t>
            </a:r>
            <a:r>
              <a:rPr lang="it-IT" sz="2200" dirty="0"/>
              <a:t>cui </a:t>
            </a:r>
            <a:r>
              <a:rPr lang="it-IT" sz="2200" dirty="0" smtClean="0"/>
              <a:t>i genitori possono </a:t>
            </a:r>
            <a:r>
              <a:rPr lang="it-IT" sz="2200" dirty="0"/>
              <a:t>esprimere un </a:t>
            </a:r>
            <a:r>
              <a:rPr lang="it-IT" sz="2200" b="1" dirty="0"/>
              <a:t>giudizio sulla qualità del </a:t>
            </a:r>
            <a:r>
              <a:rPr lang="it-IT" sz="2200" b="1" dirty="0" smtClean="0"/>
              <a:t>servizio</a:t>
            </a:r>
          </a:p>
          <a:p>
            <a:pPr marL="742950" lvl="1" indent="-285750"/>
            <a:endParaRPr lang="it-IT" sz="2200" dirty="0" smtClean="0"/>
          </a:p>
          <a:p>
            <a:pPr marL="742950" lvl="1" indent="-285750">
              <a:buFont typeface="Courier New" pitchFamily="49" charset="0"/>
              <a:buChar char="o"/>
            </a:pPr>
            <a:r>
              <a:rPr lang="it-IT" sz="2200" dirty="0" smtClean="0"/>
              <a:t>Permettendo un’analisi oggettiva sulla qualità dei servizi offerti</a:t>
            </a:r>
            <a:endParaRPr lang="it-IT" sz="2200" dirty="0"/>
          </a:p>
          <a:p>
            <a:endParaRPr lang="it-IT" dirty="0"/>
          </a:p>
        </p:txBody>
      </p:sp>
      <p:pic>
        <p:nvPicPr>
          <p:cNvPr id="1026" name="Picture 2" descr="C:\linda\uni\db\Dropbox\tetolo\uni\esami svolti\sicurezza\immagini tesina\omino-p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38" y="3933056"/>
            <a:ext cx="2572969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linda\uni\esami_da_svolgere\gps\progetto_gps\Atsilo\Presentazione\Atsilo3\statistic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11" y="3695908"/>
            <a:ext cx="2205558" cy="164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/>
          <p:cNvCxnSpPr/>
          <p:nvPr/>
        </p:nvCxnSpPr>
        <p:spPr>
          <a:xfrm>
            <a:off x="3726665" y="4635112"/>
            <a:ext cx="15849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2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87823" y="-1006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 (2)</a:t>
            </a:r>
            <a:endParaRPr lang="it-IT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07504" y="1916832"/>
            <a:ext cx="459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400" b="1" dirty="0" smtClean="0"/>
              <a:t>Garantendo</a:t>
            </a:r>
            <a:r>
              <a:rPr lang="it-IT" dirty="0" smtClean="0"/>
              <a:t>:</a:t>
            </a:r>
          </a:p>
        </p:txBody>
      </p:sp>
      <p:pic>
        <p:nvPicPr>
          <p:cNvPr id="4" name="Picture 5" descr="C:\linda\uni\db\Dropbox\tetolo\uni\esami svolti\sicurezza\immagini tesina\omino-chia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2" y="4000504"/>
            <a:ext cx="1672756" cy="19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linda\uni\db\Dropbox\tetolo\uni\esami svolti\sicurezza\immagini tesina\omino_O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03" y="1626301"/>
            <a:ext cx="1653647" cy="220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linda\uni\db\Dropbox\tetolo\uni\esami svolti\sicurezza\immagini tesina\pulit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994" y="2582167"/>
            <a:ext cx="2074501" cy="233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3000364" y="4929198"/>
            <a:ext cx="1231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i="1" dirty="0" smtClean="0"/>
              <a:t>Sicurezza</a:t>
            </a:r>
            <a:endParaRPr lang="it-IT" sz="2200" i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000232" y="3000372"/>
            <a:ext cx="1190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i="1" dirty="0" smtClean="0"/>
              <a:t>Usabilità</a:t>
            </a:r>
            <a:endParaRPr lang="it-IT" sz="2200" i="1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5643570" y="3071810"/>
            <a:ext cx="16591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i="1" dirty="0" smtClean="0"/>
              <a:t>Performance</a:t>
            </a:r>
            <a:endParaRPr lang="it-IT" sz="2200" i="1" dirty="0"/>
          </a:p>
        </p:txBody>
      </p:sp>
    </p:spTree>
    <p:extLst>
      <p:ext uri="{BB962C8B-B14F-4D97-AF65-F5344CB8AC3E}">
        <p14:creationId xmlns:p14="http://schemas.microsoft.com/office/powerpoint/2010/main" val="41810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ony\Omini\omino_o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3143248"/>
            <a:ext cx="2162172" cy="2162172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1736131" y="-10060"/>
            <a:ext cx="57204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Questionario, Trade </a:t>
            </a:r>
            <a:r>
              <a:rPr lang="it-IT" sz="2800" b="1" dirty="0" err="1" smtClean="0">
                <a:latin typeface="+mj-lt"/>
              </a:rPr>
              <a:t>Offs</a:t>
            </a:r>
            <a:endParaRPr lang="it-IT" b="1" dirty="0"/>
          </a:p>
        </p:txBody>
      </p:sp>
      <p:pic>
        <p:nvPicPr>
          <p:cNvPr id="2053" name="Picture 5" descr="C:\linda\uni\esami_da_svolgere\gps\progetto_gps\Atsilo\Presentazione\Atsilo3\omino lucchet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8" y="2143116"/>
            <a:ext cx="2357454" cy="23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7000891" y="2357430"/>
            <a:ext cx="18775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i="1" dirty="0" smtClean="0">
                <a:solidFill>
                  <a:srgbClr val="B48900"/>
                </a:solidFill>
              </a:rPr>
              <a:t>Sicurezza</a:t>
            </a:r>
            <a:endParaRPr lang="en-US" sz="2800" b="1" dirty="0">
              <a:solidFill>
                <a:srgbClr val="B4890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4071934" y="2857496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i="1" dirty="0" smtClean="0">
                <a:solidFill>
                  <a:srgbClr val="FF0000"/>
                </a:solidFill>
              </a:rPr>
              <a:t>VS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785786" y="3786190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i="1" dirty="0" smtClean="0">
                <a:solidFill>
                  <a:srgbClr val="0070C0"/>
                </a:solidFill>
              </a:rPr>
              <a:t>Usabilità</a:t>
            </a:r>
            <a:endParaRPr lang="en-US" b="1" dirty="0">
              <a:solidFill>
                <a:srgbClr val="B4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2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inda\uni\esami_da_svolgere\gps\progetto_gps\Atsilo\Presentazione\Atsilo3\Omino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09" y="3001960"/>
            <a:ext cx="2194768" cy="218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1736131" y="-10060"/>
            <a:ext cx="572047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Questionario, Trade </a:t>
            </a:r>
            <a:r>
              <a:rPr lang="it-IT" sz="2800" b="1" dirty="0" err="1" smtClean="0">
                <a:latin typeface="+mj-lt"/>
              </a:rPr>
              <a:t>Offs</a:t>
            </a:r>
            <a:endParaRPr lang="it-IT" b="1" dirty="0"/>
          </a:p>
        </p:txBody>
      </p:sp>
      <p:sp>
        <p:nvSpPr>
          <p:cNvPr id="2" name="Rettangolo 1"/>
          <p:cNvSpPr/>
          <p:nvPr/>
        </p:nvSpPr>
        <p:spPr>
          <a:xfrm>
            <a:off x="7446477" y="3632192"/>
            <a:ext cx="744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i="1" dirty="0" err="1" smtClean="0">
                <a:solidFill>
                  <a:srgbClr val="B48900"/>
                </a:solidFill>
              </a:rPr>
              <a:t>Buy</a:t>
            </a:r>
            <a:endParaRPr lang="en-US" sz="2800" b="1" dirty="0">
              <a:solidFill>
                <a:srgbClr val="B4890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846372" y="2920866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600" b="1" i="1" dirty="0" smtClean="0">
                <a:solidFill>
                  <a:srgbClr val="FF0000"/>
                </a:solidFill>
              </a:rPr>
              <a:t>VS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D:\Tony\Omini\omino_too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2357430"/>
            <a:ext cx="2143125" cy="2143125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683568" y="2433499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i="1" dirty="0" err="1" smtClean="0">
                <a:solidFill>
                  <a:srgbClr val="0070C0"/>
                </a:solidFill>
              </a:rPr>
              <a:t>Build</a:t>
            </a:r>
            <a:endParaRPr lang="en-US" b="1" dirty="0">
              <a:solidFill>
                <a:srgbClr val="B4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linda\uni\esami_da_svolgere\gps\progetto_gps\Atsilo\Presentazione\Atsilo3\16389679-persone-3d--uomo-persona-con-un-uomo-d-39-affari-chiave-e-costrutto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4115">
            <a:off x="-151435" y="1156377"/>
            <a:ext cx="1927508" cy="15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linda\uni\esami_da_svolgere\gps\progetto_gps\Atsilo\Presentazione\Atsilo3\omino_pacc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2410">
            <a:off x="6023095" y="3914780"/>
            <a:ext cx="2867026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288796" y="2472567"/>
            <a:ext cx="8429684" cy="392909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Build</a:t>
            </a:r>
          </a:p>
          <a:p>
            <a:pPr marL="822960" lvl="1" indent="-457200"/>
            <a:r>
              <a:rPr lang="en-US" i="1" dirty="0" smtClean="0"/>
              <a:t>PRO</a:t>
            </a:r>
          </a:p>
          <a:p>
            <a:pPr marL="1097280" lvl="2" indent="-457200"/>
            <a:r>
              <a:rPr lang="en-US" i="1" dirty="0" err="1" smtClean="0"/>
              <a:t>Progettazione</a:t>
            </a:r>
            <a:r>
              <a:rPr lang="en-US" i="1" dirty="0" smtClean="0"/>
              <a:t> e realizzazione ad hoc </a:t>
            </a:r>
            <a:endParaRPr lang="en-US" dirty="0" smtClean="0"/>
          </a:p>
          <a:p>
            <a:pPr lvl="1"/>
            <a:r>
              <a:rPr lang="en-US" i="1" dirty="0" smtClean="0"/>
              <a:t>CONTRO</a:t>
            </a:r>
          </a:p>
          <a:p>
            <a:pPr lvl="2"/>
            <a:r>
              <a:rPr lang="en-US" i="1" dirty="0" err="1" smtClean="0"/>
              <a:t>Oneroso</a:t>
            </a:r>
            <a:r>
              <a:rPr lang="en-US" i="1" dirty="0" smtClean="0"/>
              <a:t> </a:t>
            </a:r>
            <a:r>
              <a:rPr lang="en-US" i="1" dirty="0" err="1" smtClean="0"/>
              <a:t>impiego</a:t>
            </a:r>
            <a:r>
              <a:rPr lang="en-US" i="1" dirty="0" smtClean="0"/>
              <a:t> di </a:t>
            </a:r>
            <a:r>
              <a:rPr lang="en-US" i="1" dirty="0" err="1" smtClean="0"/>
              <a:t>risorse</a:t>
            </a:r>
            <a:r>
              <a:rPr lang="en-US" i="1" dirty="0" smtClean="0"/>
              <a:t>	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736131" y="-10060"/>
            <a:ext cx="5720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Questionario, Trade </a:t>
            </a:r>
            <a:r>
              <a:rPr lang="it-IT" sz="2800" b="1" dirty="0" err="1" smtClean="0">
                <a:latin typeface="+mj-lt"/>
              </a:rPr>
              <a:t>Offs</a:t>
            </a:r>
            <a:endParaRPr lang="it-IT" sz="2800" b="1" dirty="0" smtClean="0">
              <a:latin typeface="+mj-lt"/>
            </a:endParaRPr>
          </a:p>
          <a:p>
            <a:pPr algn="ctr"/>
            <a:r>
              <a:rPr lang="it-IT" sz="2000" b="1" dirty="0" err="1" smtClean="0">
                <a:latin typeface="+mj-lt"/>
              </a:rPr>
              <a:t>Build</a:t>
            </a:r>
            <a:r>
              <a:rPr lang="it-IT" sz="2000" b="1" dirty="0" smtClean="0">
                <a:latin typeface="+mj-lt"/>
              </a:rPr>
              <a:t> VS </a:t>
            </a:r>
            <a:r>
              <a:rPr lang="it-IT" sz="2000" b="1" dirty="0" err="1" smtClean="0">
                <a:latin typeface="+mj-lt"/>
              </a:rPr>
              <a:t>Buy</a:t>
            </a:r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119711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81527" y="2204864"/>
            <a:ext cx="8429684" cy="392909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Buy</a:t>
            </a:r>
          </a:p>
          <a:p>
            <a:pPr marL="822960" lvl="1" indent="-457200"/>
            <a:r>
              <a:rPr lang="en-US" i="1" dirty="0" smtClean="0"/>
              <a:t>PRO</a:t>
            </a:r>
          </a:p>
          <a:p>
            <a:pPr marL="1097280" lvl="2" indent="-457200"/>
            <a:r>
              <a:rPr lang="en-US" i="1" dirty="0" err="1" smtClean="0"/>
              <a:t>Immediato</a:t>
            </a:r>
            <a:endParaRPr lang="en-US" dirty="0" smtClean="0"/>
          </a:p>
          <a:p>
            <a:pPr lvl="1"/>
            <a:r>
              <a:rPr lang="en-US" i="1" dirty="0" smtClean="0"/>
              <a:t>CONTRO</a:t>
            </a:r>
          </a:p>
          <a:p>
            <a:pPr lvl="2"/>
            <a:r>
              <a:rPr lang="en-US" i="1" dirty="0" err="1" smtClean="0"/>
              <a:t>Poco</a:t>
            </a:r>
            <a:r>
              <a:rPr lang="en-US" i="1" dirty="0" smtClean="0"/>
              <a:t> </a:t>
            </a:r>
            <a:r>
              <a:rPr lang="en-US" i="1" dirty="0" err="1" smtClean="0"/>
              <a:t>personalizzabile</a:t>
            </a:r>
            <a:endParaRPr lang="en-US" i="1" dirty="0" smtClean="0"/>
          </a:p>
          <a:p>
            <a:pPr lvl="2"/>
            <a:r>
              <a:rPr lang="en-US" i="1" dirty="0" err="1" smtClean="0"/>
              <a:t>Costoso</a:t>
            </a:r>
            <a:endParaRPr lang="en-US" i="1" dirty="0" smtClean="0"/>
          </a:p>
          <a:p>
            <a:pPr lvl="2"/>
            <a:r>
              <a:rPr lang="en-US" i="1" dirty="0" smtClean="0"/>
              <a:t>Bassa usabilità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736131" y="-10060"/>
            <a:ext cx="5720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Questionario, Trade </a:t>
            </a:r>
            <a:r>
              <a:rPr lang="it-IT" sz="2800" b="1" dirty="0" err="1" smtClean="0">
                <a:latin typeface="+mj-lt"/>
              </a:rPr>
              <a:t>Offs</a:t>
            </a:r>
            <a:endParaRPr lang="it-IT" sz="2800" b="1" dirty="0" smtClean="0">
              <a:latin typeface="+mj-lt"/>
            </a:endParaRPr>
          </a:p>
          <a:p>
            <a:pPr algn="ctr"/>
            <a:r>
              <a:rPr lang="it-IT" sz="2000" b="1" dirty="0" err="1" smtClean="0">
                <a:latin typeface="+mj-lt"/>
              </a:rPr>
              <a:t>Build</a:t>
            </a:r>
            <a:r>
              <a:rPr lang="it-IT" sz="2000" b="1" dirty="0" smtClean="0">
                <a:latin typeface="+mj-lt"/>
              </a:rPr>
              <a:t> VS </a:t>
            </a:r>
            <a:r>
              <a:rPr lang="it-IT" sz="2000" b="1" dirty="0" err="1" smtClean="0">
                <a:latin typeface="+mj-lt"/>
              </a:rPr>
              <a:t>Buy</a:t>
            </a:r>
            <a:r>
              <a:rPr lang="it-IT" sz="2000" b="1" dirty="0" smtClean="0">
                <a:latin typeface="+mj-lt"/>
              </a:rPr>
              <a:t> (2)</a:t>
            </a:r>
            <a:endParaRPr lang="it-IT" sz="1400" b="1" dirty="0"/>
          </a:p>
        </p:txBody>
      </p:sp>
      <p:pic>
        <p:nvPicPr>
          <p:cNvPr id="4098" name="Picture 2" descr="C:\linda\uni\esami_da_svolgere\gps\progetto_gps\Atsilo\Presentazione\Atsilo3\google-drive1-468x3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4395">
            <a:off x="5020580" y="1682205"/>
            <a:ext cx="2868004" cy="191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linda\uni\esami_da_svolgere\gps\progetto_gps\Atsilo\Presentazione\Atsilo3\products_jotfor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7642">
            <a:off x="3985103" y="5332010"/>
            <a:ext cx="1719642" cy="687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Tony\Omini\omino_soldi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15140" y="4286256"/>
            <a:ext cx="2071702" cy="2118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03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GreenFieldEngineer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sellaDiTesto 1"/>
          <p:cNvSpPr txBox="1"/>
          <p:nvPr/>
        </p:nvSpPr>
        <p:spPr>
          <a:xfrm>
            <a:off x="0" y="-10060"/>
            <a:ext cx="9143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Questionari</a:t>
            </a:r>
          </a:p>
          <a:p>
            <a:pPr algn="ctr"/>
            <a:r>
              <a:rPr lang="it-IT" sz="3000" b="1" dirty="0" smtClean="0">
                <a:latin typeface="+mj-lt"/>
              </a:rPr>
              <a:t>Green Field Engineering</a:t>
            </a:r>
            <a:endParaRPr lang="it-IT" sz="3000" b="1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87823" y="-1006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Forum</a:t>
            </a:r>
            <a:endParaRPr lang="it-IT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24270" y="1619924"/>
            <a:ext cx="8204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600" dirty="0" smtClean="0"/>
              <a:t>Problema: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it-IT" sz="2600" dirty="0" smtClean="0"/>
              <a:t>Consentire comunicazione diretta tra </a:t>
            </a:r>
            <a:r>
              <a:rPr lang="it-IT" sz="2600" b="1" dirty="0" smtClean="0"/>
              <a:t>Genitori </a:t>
            </a:r>
            <a:r>
              <a:rPr lang="it-IT" sz="2600" dirty="0" smtClean="0"/>
              <a:t>e</a:t>
            </a:r>
            <a:r>
              <a:rPr lang="it-IT" sz="2600" b="1" dirty="0" smtClean="0"/>
              <a:t> Asilo</a:t>
            </a:r>
            <a:endParaRPr lang="it-IT" sz="2600" b="1" dirty="0"/>
          </a:p>
          <a:p>
            <a:endParaRPr lang="it-IT" dirty="0"/>
          </a:p>
        </p:txBody>
      </p:sp>
      <p:pic>
        <p:nvPicPr>
          <p:cNvPr id="7" name="Picture 2" descr="C:\linda\uni\db\Dropbox\tetolo\uni\esami svolti\sicurezza\immagini tesina\omino giorna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4" y="3357562"/>
            <a:ext cx="2282026" cy="22820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linda\uni\esami_da_svolgere\gps\progetto_gps\documenti_gestione\presentazioni\presentazioni_management\15298178-persone-3d--uomo-persona-e-tabellone-maestr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2714620"/>
            <a:ext cx="2272589" cy="34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/>
          <p:cNvCxnSpPr/>
          <p:nvPr/>
        </p:nvCxnSpPr>
        <p:spPr>
          <a:xfrm>
            <a:off x="3643306" y="4429132"/>
            <a:ext cx="129614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22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inda\uni\esami_da_svolgere\gps\progetto_gps\Atsilo\Presentazione\Atsilo3\OminoEu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81" y="3863024"/>
            <a:ext cx="2194768" cy="218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2152270" y="-10060"/>
            <a:ext cx="488819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Forum, Trade </a:t>
            </a:r>
            <a:r>
              <a:rPr lang="it-IT" sz="2800" b="1" dirty="0" err="1" smtClean="0">
                <a:latin typeface="+mj-lt"/>
              </a:rPr>
              <a:t>Offs</a:t>
            </a:r>
            <a:endParaRPr lang="it-IT" b="1" dirty="0"/>
          </a:p>
        </p:txBody>
      </p:sp>
      <p:sp>
        <p:nvSpPr>
          <p:cNvPr id="2" name="Rettangolo 1"/>
          <p:cNvSpPr/>
          <p:nvPr/>
        </p:nvSpPr>
        <p:spPr>
          <a:xfrm>
            <a:off x="7443649" y="4493256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i="1" dirty="0" err="1" smtClean="0">
                <a:solidFill>
                  <a:srgbClr val="B48900"/>
                </a:solidFill>
              </a:rPr>
              <a:t>Buy</a:t>
            </a:r>
            <a:endParaRPr lang="en-US" sz="2400" b="1" dirty="0">
              <a:solidFill>
                <a:srgbClr val="B48900"/>
              </a:solidFill>
            </a:endParaRP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843544" y="3781930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i="1" dirty="0" smtClean="0">
                <a:solidFill>
                  <a:srgbClr val="FF0000"/>
                </a:solidFill>
              </a:rPr>
              <a:t>VS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25492" y="1558350"/>
            <a:ext cx="3568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600" dirty="0" smtClean="0"/>
              <a:t>Anche in questo caso…</a:t>
            </a:r>
            <a:endParaRPr lang="it-IT" sz="2600" dirty="0"/>
          </a:p>
        </p:txBody>
      </p:sp>
      <p:pic>
        <p:nvPicPr>
          <p:cNvPr id="4098" name="Picture 2" descr="D:\Tony\Omini\omino_too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042" y="3500438"/>
            <a:ext cx="2143125" cy="2143125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142976" y="3357562"/>
            <a:ext cx="1550546" cy="4926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i="1" dirty="0" err="1" smtClean="0">
                <a:solidFill>
                  <a:srgbClr val="0070C0"/>
                </a:solidFill>
              </a:rPr>
              <a:t>Build</a:t>
            </a:r>
            <a:endParaRPr lang="en-US" b="1" dirty="0">
              <a:solidFill>
                <a:srgbClr val="B4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7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87823" y="-1006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COTS Forum</a:t>
            </a:r>
            <a:endParaRPr lang="it-IT" b="1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84637"/>
              </p:ext>
            </p:extLst>
          </p:nvPr>
        </p:nvGraphicFramePr>
        <p:xfrm>
          <a:off x="1031971" y="1412776"/>
          <a:ext cx="7128792" cy="496174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536504"/>
                <a:gridCol w="2592288"/>
              </a:tblGrid>
              <a:tr h="292692">
                <a:tc>
                  <a:txBody>
                    <a:bodyPr/>
                    <a:lstStyle/>
                    <a:p>
                      <a:pPr rtl="0"/>
                      <a:r>
                        <a:rPr lang="it-IT" sz="1800" b="1" i="1" dirty="0" smtClean="0">
                          <a:effectLst/>
                        </a:rPr>
                        <a:t>Funzionalità\ Caratteristica</a:t>
                      </a:r>
                      <a:endParaRPr lang="it-IT" sz="1800" b="1" i="1" dirty="0">
                        <a:effectLst/>
                      </a:endParaRPr>
                    </a:p>
                  </a:txBody>
                  <a:tcPr marL="29739" marR="29739" marT="29739" marB="29739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800" b="1" i="1" dirty="0" smtClean="0">
                          <a:effectLst/>
                        </a:rPr>
                        <a:t>Importanza (</a:t>
                      </a:r>
                      <a:r>
                        <a:rPr lang="it-IT" sz="1800" b="1" i="1" dirty="0" err="1" smtClean="0">
                          <a:effectLst/>
                        </a:rPr>
                        <a:t>min</a:t>
                      </a:r>
                      <a:r>
                        <a:rPr lang="it-IT" sz="1800" b="1" i="1" dirty="0" smtClean="0">
                          <a:effectLst/>
                        </a:rPr>
                        <a:t> 1 </a:t>
                      </a:r>
                      <a:r>
                        <a:rPr lang="it-IT" sz="1800" b="1" i="1" dirty="0" err="1" smtClean="0">
                          <a:effectLst/>
                        </a:rPr>
                        <a:t>max</a:t>
                      </a:r>
                      <a:r>
                        <a:rPr lang="it-IT" sz="1800" b="1" i="1" baseline="0" dirty="0" smtClean="0">
                          <a:effectLst/>
                        </a:rPr>
                        <a:t> 5)</a:t>
                      </a:r>
                      <a:endParaRPr lang="it-IT" sz="1800" b="1" i="1" dirty="0">
                        <a:effectLst/>
                      </a:endParaRPr>
                    </a:p>
                  </a:txBody>
                  <a:tcPr marL="29739" marR="29739" marT="29739" marB="29739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521755">
                <a:tc>
                  <a:txBody>
                    <a:bodyPr/>
                    <a:lstStyle/>
                    <a:p>
                      <a:pPr rtl="0"/>
                      <a:r>
                        <a:rPr lang="it-IT" sz="1800" i="1" dirty="0">
                          <a:effectLst/>
                        </a:rPr>
                        <a:t>Possibilità di integrare gli account di </a:t>
                      </a:r>
                      <a:r>
                        <a:rPr lang="it-IT" sz="1800" i="1" dirty="0" smtClean="0">
                          <a:effectLst/>
                        </a:rPr>
                        <a:t>@silo </a:t>
                      </a:r>
                      <a:r>
                        <a:rPr lang="it-IT" sz="1800" i="1" dirty="0">
                          <a:effectLst/>
                        </a:rPr>
                        <a:t>facilmente</a:t>
                      </a: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4</a:t>
                      </a:r>
                    </a:p>
                  </a:txBody>
                  <a:tcPr marL="29739" marR="29739" marT="29739" marB="29739"/>
                </a:tc>
              </a:tr>
              <a:tr h="769729">
                <a:tc>
                  <a:txBody>
                    <a:bodyPr/>
                    <a:lstStyle/>
                    <a:p>
                      <a:pPr rtl="0"/>
                      <a:r>
                        <a:rPr lang="it-IT" sz="1800" smtClean="0">
                          <a:effectLst/>
                        </a:rPr>
                        <a:t>Funzionalità di inserimento, modifica, cancellazione spostamento argomenti e commenti</a:t>
                      </a:r>
                      <a:endParaRPr lang="it-IT" sz="1800" i="0" dirty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5</a:t>
                      </a:r>
                    </a:p>
                  </a:txBody>
                  <a:tcPr marL="29739" marR="29739" marT="29739" marB="29739"/>
                </a:tc>
              </a:tr>
              <a:tr h="360040">
                <a:tc>
                  <a:txBody>
                    <a:bodyPr/>
                    <a:lstStyle/>
                    <a:p>
                      <a:pPr rtl="0"/>
                      <a:r>
                        <a:rPr lang="it-IT" sz="1800">
                          <a:effectLst/>
                        </a:rPr>
                        <a:t>Usabilità lato utente forum</a:t>
                      </a:r>
                      <a:endParaRPr lang="it-IT" sz="1800" i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5</a:t>
                      </a:r>
                    </a:p>
                  </a:txBody>
                  <a:tcPr marL="29739" marR="29739" marT="29739" marB="29739"/>
                </a:tc>
              </a:tr>
              <a:tr h="521755">
                <a:tc>
                  <a:txBody>
                    <a:bodyPr/>
                    <a:lstStyle/>
                    <a:p>
                      <a:pPr rtl="0"/>
                      <a:r>
                        <a:rPr lang="it-IT" sz="1800" dirty="0" smtClean="0">
                          <a:effectLst/>
                        </a:rPr>
                        <a:t>Usabilità lato amministratore forum</a:t>
                      </a:r>
                      <a:endParaRPr lang="it-IT" sz="1800" i="0" dirty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4</a:t>
                      </a:r>
                    </a:p>
                  </a:txBody>
                  <a:tcPr marL="29739" marR="29739" marT="29739" marB="29739"/>
                </a:tc>
              </a:tr>
              <a:tr h="979883">
                <a:tc>
                  <a:txBody>
                    <a:bodyPr/>
                    <a:lstStyle/>
                    <a:p>
                      <a:pPr rtl="0"/>
                      <a:r>
                        <a:rPr lang="it-IT" sz="1800" dirty="0">
                          <a:effectLst/>
                        </a:rPr>
                        <a:t>Funzionalità di gestione sicurezza e privacy. Facilità di inserire criteri di sicurezza lato amministrazione</a:t>
                      </a:r>
                      <a:endParaRPr lang="it-IT" sz="1800" i="0" dirty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5</a:t>
                      </a:r>
                    </a:p>
                  </a:txBody>
                  <a:tcPr marL="29739" marR="29739" marT="29739" marB="29739"/>
                </a:tc>
              </a:tr>
              <a:tr h="292692">
                <a:tc>
                  <a:txBody>
                    <a:bodyPr/>
                    <a:lstStyle/>
                    <a:p>
                      <a:pPr rtl="0"/>
                      <a:r>
                        <a:rPr lang="it-IT" sz="1800" i="1" dirty="0" smtClean="0">
                          <a:effectLst/>
                        </a:rPr>
                        <a:t>Open source</a:t>
                      </a:r>
                      <a:endParaRPr lang="it-IT" sz="1800" i="1" dirty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 smtClean="0">
                          <a:effectLst/>
                        </a:rPr>
                        <a:t>5</a:t>
                      </a:r>
                      <a:endParaRPr lang="it-IT" sz="1800" dirty="0">
                        <a:effectLst/>
                      </a:endParaRPr>
                    </a:p>
                  </a:txBody>
                  <a:tcPr marL="29739" marR="29739" marT="29739" marB="29739"/>
                </a:tc>
              </a:tr>
              <a:tr h="292692">
                <a:tc>
                  <a:txBody>
                    <a:bodyPr/>
                    <a:lstStyle/>
                    <a:p>
                      <a:pPr rtl="0"/>
                      <a:r>
                        <a:rPr lang="it-IT" sz="1800" i="1" dirty="0">
                          <a:effectLst/>
                        </a:rPr>
                        <a:t>Free</a:t>
                      </a: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5</a:t>
                      </a:r>
                    </a:p>
                  </a:txBody>
                  <a:tcPr marL="29739" marR="29739" marT="29739" marB="29739"/>
                </a:tc>
              </a:tr>
              <a:tr h="521755">
                <a:tc>
                  <a:txBody>
                    <a:bodyPr/>
                    <a:lstStyle/>
                    <a:p>
                      <a:pPr rtl="0"/>
                      <a:r>
                        <a:rPr lang="it-IT" sz="1800" i="1" dirty="0" smtClean="0">
                          <a:effectLst/>
                        </a:rPr>
                        <a:t>Conoscenze dei team </a:t>
                      </a:r>
                      <a:r>
                        <a:rPr lang="it-IT" sz="1800" i="1" dirty="0" err="1" smtClean="0">
                          <a:effectLst/>
                        </a:rPr>
                        <a:t>members</a:t>
                      </a:r>
                      <a:r>
                        <a:rPr lang="it-IT" sz="1800" i="1" dirty="0" smtClean="0">
                          <a:effectLst/>
                        </a:rPr>
                        <a:t> sulla componente</a:t>
                      </a:r>
                      <a:endParaRPr lang="it-IT" sz="1800" i="1" dirty="0">
                        <a:effectLst/>
                      </a:endParaRPr>
                    </a:p>
                  </a:txBody>
                  <a:tcPr marL="29739" marR="29739" marT="29739" marB="29739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800" dirty="0">
                          <a:effectLst/>
                        </a:rPr>
                        <a:t>4</a:t>
                      </a:r>
                    </a:p>
                  </a:txBody>
                  <a:tcPr marL="29739" marR="29739" marT="29739" marB="29739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84500" y="193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1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9150" y="-10060"/>
            <a:ext cx="34544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Introduzione</a:t>
            </a:r>
          </a:p>
          <a:p>
            <a:pPr algn="ctr"/>
            <a:r>
              <a:rPr lang="it-IT" b="1" dirty="0" smtClean="0">
                <a:latin typeface="+mj-lt"/>
              </a:rPr>
              <a:t>Metriche</a:t>
            </a:r>
            <a:endParaRPr lang="it-IT" b="1" dirty="0"/>
          </a:p>
        </p:txBody>
      </p:sp>
      <p:pic>
        <p:nvPicPr>
          <p:cNvPr id="3" name="Picture 2" descr="C:\linda\uni\esami_da_svolgere\gps\progetto_gps\documenti_gestione\presentazioni\presentazioni_management\fon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0814"/>
            <a:ext cx="786838" cy="8926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linda\uni\esami_da_svolgere\gps\progetto_gps\documenti_gestione\presentazioni\presentazioni_management\giuli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11" y="1387417"/>
            <a:ext cx="721164" cy="930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linda\uni\esami_da_svolgere\gps\progetto_gps\documenti_gestione\presentazioni\presentazioni_management\430735_3343205382410_149667456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387417"/>
            <a:ext cx="755841" cy="9677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/>
          <p:cNvCxnSpPr/>
          <p:nvPr/>
        </p:nvCxnSpPr>
        <p:spPr>
          <a:xfrm>
            <a:off x="1004979" y="24928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4282893" y="24928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7445165" y="2492896"/>
            <a:ext cx="25035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1547664" y="1668096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Team 1</a:t>
            </a:r>
            <a:endParaRPr lang="it-IT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860032" y="1732490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Team 2</a:t>
            </a:r>
            <a:endParaRPr lang="it-IT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7956376" y="1732490"/>
            <a:ext cx="9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Team 3</a:t>
            </a:r>
            <a:endParaRPr lang="it-IT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1026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" y="2886634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86634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59" y="2912729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4" y="3510315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31" y="3510315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59" y="3538216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Nuvola 17"/>
          <p:cNvSpPr/>
          <p:nvPr/>
        </p:nvSpPr>
        <p:spPr>
          <a:xfrm>
            <a:off x="0" y="2886634"/>
            <a:ext cx="2007277" cy="17448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75" y="3014122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68" y="3014122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67" y="3040217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26" y="3632229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49" y="3653270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Nuvola 32"/>
          <p:cNvSpPr/>
          <p:nvPr/>
        </p:nvSpPr>
        <p:spPr>
          <a:xfrm>
            <a:off x="3303508" y="3014122"/>
            <a:ext cx="2007277" cy="17448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4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875" y="2982891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67" y="3008986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71" y="3627899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linda\uni\esami_da_svolgere\gps\progetto_gps\documenti_gestione\presentazioni\presentazioni_management\omino-azienda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37" y="3604030"/>
            <a:ext cx="702209" cy="94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Nuvola 39"/>
          <p:cNvSpPr/>
          <p:nvPr/>
        </p:nvSpPr>
        <p:spPr>
          <a:xfrm>
            <a:off x="6500508" y="2982891"/>
            <a:ext cx="2007277" cy="17448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/>
          <p:cNvSpPr txBox="1"/>
          <p:nvPr/>
        </p:nvSpPr>
        <p:spPr>
          <a:xfrm>
            <a:off x="1547664" y="2650847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 TEAM</a:t>
            </a:r>
          </a:p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MEMBER</a:t>
            </a:r>
            <a:endParaRPr lang="it-IT" b="1" dirty="0">
              <a:ln w="127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3" name="CasellaDiTesto 42"/>
          <p:cNvSpPr txBox="1"/>
          <p:nvPr/>
        </p:nvSpPr>
        <p:spPr>
          <a:xfrm>
            <a:off x="4839658" y="2636805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 TEAM</a:t>
            </a:r>
          </a:p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MEMBER</a:t>
            </a:r>
            <a:endParaRPr lang="it-IT" b="1" dirty="0">
              <a:ln w="127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CasellaDiTesto 43"/>
          <p:cNvSpPr txBox="1"/>
          <p:nvPr/>
        </p:nvSpPr>
        <p:spPr>
          <a:xfrm>
            <a:off x="8048171" y="2563468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 TEAM</a:t>
            </a:r>
          </a:p>
          <a:p>
            <a:r>
              <a:rPr lang="it-IT" b="1" dirty="0" smtClean="0">
                <a:ln w="127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MEMBER</a:t>
            </a:r>
            <a:endParaRPr lang="it-IT" b="1" dirty="0">
              <a:ln w="127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48" name="Connettore 2 47"/>
          <p:cNvCxnSpPr/>
          <p:nvPr/>
        </p:nvCxnSpPr>
        <p:spPr>
          <a:xfrm>
            <a:off x="962664" y="4783834"/>
            <a:ext cx="0" cy="564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Connettore 2 49"/>
          <p:cNvCxnSpPr/>
          <p:nvPr/>
        </p:nvCxnSpPr>
        <p:spPr>
          <a:xfrm>
            <a:off x="4294371" y="4856076"/>
            <a:ext cx="0" cy="564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Connettore 2 50"/>
          <p:cNvCxnSpPr/>
          <p:nvPr/>
        </p:nvCxnSpPr>
        <p:spPr>
          <a:xfrm>
            <a:off x="7522156" y="4783834"/>
            <a:ext cx="0" cy="564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/>
          <p:cNvSpPr txBox="1"/>
          <p:nvPr/>
        </p:nvSpPr>
        <p:spPr>
          <a:xfrm>
            <a:off x="374414" y="5439486"/>
            <a:ext cx="1406154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62 Use Cases</a:t>
            </a:r>
            <a:endParaRPr lang="it-IT" dirty="0"/>
          </a:p>
        </p:txBody>
      </p:sp>
      <p:sp>
        <p:nvSpPr>
          <p:cNvPr id="53" name="CasellaDiTesto 52"/>
          <p:cNvSpPr txBox="1"/>
          <p:nvPr/>
        </p:nvSpPr>
        <p:spPr>
          <a:xfrm>
            <a:off x="3563095" y="5620598"/>
            <a:ext cx="140615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55 Use Cases</a:t>
            </a:r>
            <a:endParaRPr lang="it-IT" dirty="0"/>
          </a:p>
        </p:txBody>
      </p:sp>
      <p:sp>
        <p:nvSpPr>
          <p:cNvPr id="54" name="CasellaDiTesto 53"/>
          <p:cNvSpPr txBox="1"/>
          <p:nvPr/>
        </p:nvSpPr>
        <p:spPr>
          <a:xfrm>
            <a:off x="6901326" y="5439486"/>
            <a:ext cx="1406154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56 Use Cases</a:t>
            </a:r>
            <a:endParaRPr lang="it-IT" dirty="0"/>
          </a:p>
        </p:txBody>
      </p:sp>
      <p:sp>
        <p:nvSpPr>
          <p:cNvPr id="55" name="CasellaDiTesto 54"/>
          <p:cNvSpPr txBox="1"/>
          <p:nvPr/>
        </p:nvSpPr>
        <p:spPr>
          <a:xfrm>
            <a:off x="552936" y="6225820"/>
            <a:ext cx="93647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286 CFP</a:t>
            </a:r>
            <a:endParaRPr lang="it-IT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856444" y="6346437"/>
            <a:ext cx="93647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168 CFP</a:t>
            </a:r>
            <a:endParaRPr lang="it-IT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7173875" y="6161771"/>
            <a:ext cx="936475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smtClean="0"/>
              <a:t>238 CFP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35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40" grpId="0" animBg="1"/>
      <p:bldP spid="41" grpId="0"/>
      <p:bldP spid="43" grpId="0"/>
      <p:bldP spid="44" grpId="0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87823" y="-17140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COTS Forum (2)</a:t>
            </a:r>
            <a:endParaRPr lang="it-IT" b="1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92891"/>
              </p:ext>
            </p:extLst>
          </p:nvPr>
        </p:nvGraphicFramePr>
        <p:xfrm>
          <a:off x="323528" y="1106260"/>
          <a:ext cx="8208913" cy="572987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48956"/>
                <a:gridCol w="1647357"/>
                <a:gridCol w="1482621"/>
                <a:gridCol w="732199"/>
                <a:gridCol w="2397780"/>
              </a:tblGrid>
              <a:tr h="406886"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 smtClean="0">
                          <a:effectLst/>
                        </a:rPr>
                        <a:t>Funzionalità caratteristica \Componente</a:t>
                      </a:r>
                      <a:endParaRPr lang="it-IT" sz="1400" b="1" dirty="0">
                        <a:effectLst/>
                      </a:endParaRP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>
                          <a:effectLst/>
                        </a:rPr>
                        <a:t>Forum di forum free o di free forum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 err="1">
                          <a:effectLst/>
                        </a:rPr>
                        <a:t>Phpbb</a:t>
                      </a:r>
                      <a:endParaRPr lang="it-IT" sz="1400" b="1" dirty="0">
                        <a:effectLst/>
                      </a:endParaRP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>
                          <a:effectLst/>
                        </a:rPr>
                        <a:t>Simple machine </a:t>
                      </a:r>
                      <a:r>
                        <a:rPr lang="it-IT" sz="1400" b="1" dirty="0" err="1">
                          <a:effectLst/>
                        </a:rPr>
                        <a:t>forums</a:t>
                      </a:r>
                      <a:r>
                        <a:rPr lang="it-IT" sz="1400" b="1" dirty="0">
                          <a:effectLst/>
                        </a:rPr>
                        <a:t> 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 err="1">
                          <a:effectLst/>
                        </a:rPr>
                        <a:t>Vbulletin</a:t>
                      </a:r>
                      <a:r>
                        <a:rPr lang="it-IT" sz="1400" b="1" dirty="0">
                          <a:effectLst/>
                        </a:rPr>
                        <a:t> </a:t>
                      </a:r>
                    </a:p>
                    <a:p>
                      <a:pPr rtl="0"/>
                      <a:r>
                        <a:rPr lang="it-IT" sz="1400" b="1" dirty="0">
                          <a:effectLst/>
                        </a:rPr>
                        <a:t/>
                      </a:r>
                      <a:br>
                        <a:rPr lang="it-IT" sz="1400" b="1" dirty="0">
                          <a:effectLst/>
                        </a:rPr>
                      </a:br>
                      <a:endParaRPr lang="it-IT" sz="1400" b="1" dirty="0">
                        <a:effectLst/>
                      </a:endParaRP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624997"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>
                          <a:effectLst/>
                        </a:rPr>
                        <a:t>Possibilità di integrare gli account di </a:t>
                      </a:r>
                      <a:r>
                        <a:rPr lang="it-IT" sz="1400" b="1" dirty="0" err="1">
                          <a:effectLst/>
                        </a:rPr>
                        <a:t>Atsilo</a:t>
                      </a:r>
                      <a:r>
                        <a:rPr lang="it-IT" sz="1400" b="1" dirty="0">
                          <a:effectLst/>
                        </a:rPr>
                        <a:t> facilmente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1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  <a:endParaRPr lang="it-IT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</a:tr>
              <a:tr h="1063306"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>
                          <a:effectLst/>
                        </a:rPr>
                        <a:t>Funzionalità di inserimento, modifica, cancellazione spostamento argomenti e commenti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</a:tr>
              <a:tr h="332791">
                <a:tc>
                  <a:txBody>
                    <a:bodyPr/>
                    <a:lstStyle/>
                    <a:p>
                      <a:pPr rtl="0"/>
                      <a:r>
                        <a:rPr lang="it-IT" sz="1400" b="1">
                          <a:effectLst/>
                        </a:rPr>
                        <a:t>Usabilità lato utente forum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4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</a:tr>
              <a:tr h="478894">
                <a:tc>
                  <a:txBody>
                    <a:bodyPr/>
                    <a:lstStyle/>
                    <a:p>
                      <a:pPr rtl="0"/>
                      <a:r>
                        <a:rPr lang="it-IT" sz="1400" b="1">
                          <a:effectLst/>
                        </a:rPr>
                        <a:t>Usabilità lato amministratore forum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3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4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3</a:t>
                      </a:r>
                    </a:p>
                  </a:txBody>
                  <a:tcPr marL="17671" marR="17671" marT="17671" marB="17671"/>
                </a:tc>
              </a:tr>
              <a:tr h="1063306"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>
                          <a:effectLst/>
                        </a:rPr>
                        <a:t>Funzionalità di gestione sicurezza e privacy. Facilità di inserire criteri di sicurezza lato amministrazione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4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</a:tr>
              <a:tr h="186688">
                <a:tc>
                  <a:txBody>
                    <a:bodyPr/>
                    <a:lstStyle/>
                    <a:p>
                      <a:pPr rtl="0"/>
                      <a:r>
                        <a:rPr lang="it-IT" sz="1400" b="1">
                          <a:effectLst/>
                        </a:rPr>
                        <a:t>Open source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</a:tr>
              <a:tr h="186688">
                <a:tc>
                  <a:txBody>
                    <a:bodyPr/>
                    <a:lstStyle/>
                    <a:p>
                      <a:pPr rtl="0"/>
                      <a:r>
                        <a:rPr lang="it-IT" sz="1400" b="1">
                          <a:effectLst/>
                        </a:rPr>
                        <a:t>Free</a:t>
                      </a: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3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</a:t>
                      </a:r>
                      <a:endParaRPr lang="it-IT" sz="16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5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</a:tr>
              <a:tr h="624997">
                <a:tc>
                  <a:txBody>
                    <a:bodyPr/>
                    <a:lstStyle/>
                    <a:p>
                      <a:pPr rtl="0"/>
                      <a:r>
                        <a:rPr lang="it-IT" sz="1400" b="1" dirty="0" smtClean="0">
                          <a:effectLst/>
                        </a:rPr>
                        <a:t>Conoscenze dei team </a:t>
                      </a:r>
                      <a:r>
                        <a:rPr lang="it-IT" sz="1400" b="1" dirty="0" err="1" smtClean="0">
                          <a:effectLst/>
                        </a:rPr>
                        <a:t>members</a:t>
                      </a:r>
                      <a:r>
                        <a:rPr lang="it-IT" sz="1400" b="1" dirty="0" smtClean="0">
                          <a:effectLst/>
                        </a:rPr>
                        <a:t> sulla componente</a:t>
                      </a:r>
                      <a:endParaRPr lang="it-IT" sz="1400" b="1" dirty="0">
                        <a:effectLst/>
                      </a:endParaRPr>
                    </a:p>
                  </a:txBody>
                  <a:tcPr marL="17671" marR="17671" marT="17671" marB="17671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3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6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>
                          <a:effectLst/>
                        </a:rPr>
                        <a:t>0</a:t>
                      </a:r>
                    </a:p>
                  </a:txBody>
                  <a:tcPr marL="17671" marR="17671" marT="17671" marB="17671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dirty="0">
                          <a:effectLst/>
                        </a:rPr>
                        <a:t>1</a:t>
                      </a:r>
                    </a:p>
                  </a:txBody>
                  <a:tcPr marL="17671" marR="17671" marT="17671" marB="1767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97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Lindig\Downloads\Immagine 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9619">
            <a:off x="3897469" y="1427003"/>
            <a:ext cx="5554152" cy="41937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066403">
            <a:off x="350081" y="1390885"/>
            <a:ext cx="3364070" cy="201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perspectiveHeroicExtremeRightFacing"/>
            <a:lightRig rig="threePt" dir="t"/>
          </a:scene3d>
          <a:sp3d>
            <a:bevelT/>
            <a:bevelB w="165100" prst="coolSlant"/>
          </a:sp3d>
        </p:spPr>
      </p:pic>
      <p:sp>
        <p:nvSpPr>
          <p:cNvPr id="2" name="CasellaDiTesto 1"/>
          <p:cNvSpPr txBox="1"/>
          <p:nvPr/>
        </p:nvSpPr>
        <p:spPr>
          <a:xfrm>
            <a:off x="0" y="4786322"/>
            <a:ext cx="47167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400" dirty="0" smtClean="0"/>
              <a:t>Data la tabella vista in precedenza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it-IT" sz="2400" dirty="0" smtClean="0"/>
              <a:t>Si è scelto </a:t>
            </a:r>
            <a:r>
              <a:rPr lang="it-IT" sz="2400" dirty="0" err="1" smtClean="0"/>
              <a:t>phpbb</a:t>
            </a:r>
            <a:endParaRPr lang="it-IT" sz="24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187823" y="-171400"/>
            <a:ext cx="481708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Funzionalità COTS Forum (3)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-15896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Riuso</a:t>
            </a:r>
          </a:p>
          <a:p>
            <a:pPr algn="ctr"/>
            <a:r>
              <a:rPr lang="it-IT" sz="3600" b="1" dirty="0" smtClean="0">
                <a:latin typeface="+mj-lt"/>
              </a:rPr>
              <a:t>Design Pattern, Forum</a:t>
            </a:r>
            <a:endParaRPr lang="it-IT" sz="1200" dirty="0">
              <a:latin typeface="+mj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1420767"/>
            <a:ext cx="8568952" cy="529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-20464" y="32316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latin typeface="+mj-lt"/>
              </a:rPr>
              <a:t>Mapping Da Contratti ad Eccezioni</a:t>
            </a:r>
            <a:endParaRPr lang="it-IT" sz="1000" dirty="0">
              <a:latin typeface="+mj-lt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365104"/>
            <a:ext cx="91450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idQuestionario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&gt;0 AND domanda 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questionario.getDomande.size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()=@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questionario.getDomande.size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() +1</a:t>
            </a:r>
            <a:r>
              <a:rPr kumimoji="0" lang="it-IT" sz="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8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26610" y="1628800"/>
            <a:ext cx="835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200" dirty="0" smtClean="0">
                <a:latin typeface="+mj-lt"/>
                <a:cs typeface="Arial" pitchFamily="34" charset="0"/>
              </a:rPr>
              <a:t>Non sono state controllate le invarianti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it-IT" sz="2200" dirty="0" smtClean="0">
                <a:latin typeface="+mj-lt"/>
                <a:cs typeface="Arial" pitchFamily="34" charset="0"/>
              </a:rPr>
              <a:t>Non avrebbe Individuato molti bug perché: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sz="2200" dirty="0" smtClean="0">
                <a:latin typeface="+mj-lt"/>
                <a:cs typeface="Arial" pitchFamily="34" charset="0"/>
              </a:rPr>
              <a:t>Il testing di unità è stato eseguito dallo sviluppatore stesso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it-IT" sz="2200" dirty="0" smtClean="0">
                <a:latin typeface="+mj-lt"/>
                <a:cs typeface="Arial" pitchFamily="34" charset="0"/>
              </a:rPr>
              <a:t>Molto ridondate</a:t>
            </a:r>
            <a:r>
              <a:rPr lang="it-IT" sz="22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it-IT" dirty="0" smtClean="0"/>
          </a:p>
        </p:txBody>
      </p:sp>
      <p:sp>
        <p:nvSpPr>
          <p:cNvPr id="2" name="CasellaDiTesto 1"/>
          <p:cNvSpPr txBox="1"/>
          <p:nvPr/>
        </p:nvSpPr>
        <p:spPr>
          <a:xfrm>
            <a:off x="971600" y="3718773"/>
            <a:ext cx="6571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ControlQuestionario</a:t>
            </a:r>
            <a:endParaRPr lang="it-IT" sz="2200" b="1" dirty="0" smtClean="0"/>
          </a:p>
          <a:p>
            <a:pPr algn="ctr"/>
            <a:r>
              <a:rPr lang="it-IT" b="1" dirty="0" smtClean="0"/>
              <a:t>metodo </a:t>
            </a:r>
            <a:r>
              <a:rPr lang="it-IT" b="1" dirty="0" err="1" smtClean="0"/>
              <a:t>inserisciDomanda</a:t>
            </a:r>
            <a:r>
              <a:rPr lang="it-IT" b="1" dirty="0" smtClean="0"/>
              <a:t>(</a:t>
            </a:r>
            <a:r>
              <a:rPr lang="it-IT" b="1" dirty="0" err="1" smtClean="0"/>
              <a:t>int</a:t>
            </a:r>
            <a:r>
              <a:rPr lang="it-IT" b="1" dirty="0" smtClean="0"/>
              <a:t> </a:t>
            </a:r>
            <a:r>
              <a:rPr lang="it-IT" b="1" dirty="0" err="1" smtClean="0"/>
              <a:t>IdQuestionario</a:t>
            </a:r>
            <a:r>
              <a:rPr lang="it-IT" b="1" dirty="0" smtClean="0"/>
              <a:t>, Domanda </a:t>
            </a:r>
            <a:r>
              <a:rPr lang="it-IT" b="1" dirty="0" err="1" smtClean="0"/>
              <a:t>domanda</a:t>
            </a:r>
            <a:r>
              <a:rPr lang="it-IT" b="1" dirty="0" smtClean="0"/>
              <a:t>)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127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Tony\Omini\omini_puzz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1891" y="4286256"/>
            <a:ext cx="3482080" cy="2551754"/>
          </a:xfrm>
          <a:prstGeom prst="rect">
            <a:avLst/>
          </a:prstGeom>
          <a:noFill/>
        </p:spPr>
      </p:pic>
      <p:pic>
        <p:nvPicPr>
          <p:cNvPr id="5122" name="Picture 2" descr="D:\Tony\Omini\omino_contratt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24739" y="1119972"/>
            <a:ext cx="1867639" cy="2023276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39154" y="450303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Pro\Contro del ODD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1857364"/>
            <a:ext cx="8429684" cy="235745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rgbClr val="FF0000"/>
                </a:solidFill>
              </a:rPr>
              <a:t>Contro: </a:t>
            </a:r>
          </a:p>
          <a:p>
            <a:pPr lvl="1"/>
            <a:r>
              <a:rPr lang="it-IT" sz="2200" dirty="0" smtClean="0">
                <a:latin typeface="Arial" pitchFamily="34" charset="0"/>
                <a:cs typeface="Arial" pitchFamily="34" charset="0"/>
              </a:rPr>
              <a:t>Nella prima versione dell’ ODD </a:t>
            </a:r>
          </a:p>
          <a:p>
            <a:pPr lvl="2"/>
            <a:r>
              <a:rPr lang="it-IT" sz="2000" dirty="0" smtClean="0">
                <a:latin typeface="Arial" pitchFamily="34" charset="0"/>
                <a:cs typeface="Arial" pitchFamily="34" charset="0"/>
              </a:rPr>
              <a:t>Design Pattern poco descritti</a:t>
            </a:r>
          </a:p>
          <a:p>
            <a:pPr lvl="1"/>
            <a:r>
              <a:rPr lang="it-IT" sz="2200" dirty="0" smtClean="0">
                <a:latin typeface="Arial" pitchFamily="34" charset="0"/>
                <a:cs typeface="Arial" pitchFamily="34" charset="0"/>
              </a:rPr>
              <a:t>Nell’ultima versione dell’ODD </a:t>
            </a:r>
          </a:p>
          <a:p>
            <a:pPr lvl="2"/>
            <a:r>
              <a:rPr lang="it-IT" sz="2000" dirty="0" smtClean="0">
                <a:latin typeface="Arial" pitchFamily="34" charset="0"/>
                <a:cs typeface="Arial" pitchFamily="34" charset="0"/>
              </a:rPr>
              <a:t>Alcuni </a:t>
            </a:r>
            <a:r>
              <a:rPr lang="it-IT" sz="2000" dirty="0" err="1" smtClean="0">
                <a:latin typeface="Arial" pitchFamily="34" charset="0"/>
                <a:cs typeface="Arial" pitchFamily="34" charset="0"/>
              </a:rPr>
              <a:t>Javadoc</a:t>
            </a:r>
            <a:r>
              <a:rPr lang="it-IT" sz="2000" dirty="0" smtClean="0">
                <a:latin typeface="Arial" pitchFamily="34" charset="0"/>
                <a:cs typeface="Arial" pitchFamily="34" charset="0"/>
              </a:rPr>
              <a:t> sono in inglese altri in italiano</a:t>
            </a:r>
          </a:p>
          <a:p>
            <a:pPr lvl="1">
              <a:buNone/>
            </a:pPr>
            <a:endParaRPr lang="it-IT" dirty="0" smtClean="0"/>
          </a:p>
          <a:p>
            <a:r>
              <a:rPr lang="it-IT" b="1" dirty="0" smtClean="0">
                <a:solidFill>
                  <a:srgbClr val="00B050"/>
                </a:solidFill>
              </a:rPr>
              <a:t>Pro:</a:t>
            </a:r>
          </a:p>
          <a:p>
            <a:pPr lvl="1"/>
            <a:endParaRPr lang="it-IT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8596" y="4786322"/>
            <a:ext cx="84625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Font typeface="Courier New" pitchFamily="49" charset="0"/>
              <a:buChar char="o"/>
            </a:pPr>
            <a:r>
              <a:rPr lang="it-IT" sz="2200" dirty="0" smtClean="0">
                <a:latin typeface="Arial" pitchFamily="34" charset="0"/>
                <a:cs typeface="Arial" pitchFamily="34" charset="0"/>
              </a:rPr>
              <a:t>Nonostante non tutte le funzionalità siano state implementate</a:t>
            </a:r>
          </a:p>
          <a:p>
            <a:pPr lvl="2">
              <a:buFont typeface="Arial" pitchFamily="34" charset="0"/>
              <a:buChar char="•"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Il database di queste parti è presente</a:t>
            </a:r>
          </a:p>
          <a:p>
            <a:pPr lvl="2">
              <a:buFont typeface="Arial" pitchFamily="34" charset="0"/>
              <a:buChar char="•"/>
            </a:pPr>
            <a:r>
              <a:rPr lang="it-IT" sz="2000" dirty="0" smtClean="0">
                <a:latin typeface="Arial" pitchFamily="34" charset="0"/>
                <a:cs typeface="Arial" pitchFamily="34" charset="0"/>
              </a:rPr>
              <a:t>E coerente con la fase di analisi</a:t>
            </a:r>
          </a:p>
          <a:p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28794" y="428604"/>
            <a:ext cx="52149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Implementazione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5720" y="2500306"/>
            <a:ext cx="8429684" cy="392909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Implementare sottosistemi con </a:t>
            </a:r>
            <a:r>
              <a:rPr lang="en-US" dirty="0" err="1" smtClean="0"/>
              <a:t>priorità</a:t>
            </a:r>
            <a:r>
              <a:rPr lang="en-US" dirty="0" smtClean="0"/>
              <a:t> </a:t>
            </a:r>
            <a:r>
              <a:rPr lang="en-US" dirty="0" err="1" smtClean="0"/>
              <a:t>alta</a:t>
            </a:r>
            <a:endParaRPr lang="en-US" dirty="0" smtClean="0"/>
          </a:p>
          <a:p>
            <a:pPr marL="365760" lvl="1" indent="0"/>
            <a:r>
              <a:rPr lang="en-US" dirty="0" smtClean="0"/>
              <a:t> </a:t>
            </a:r>
            <a:r>
              <a:rPr lang="en-US" dirty="0" err="1" smtClean="0"/>
              <a:t>Questionari</a:t>
            </a:r>
            <a:endParaRPr lang="en-US" dirty="0" smtClean="0"/>
          </a:p>
          <a:p>
            <a:pPr marL="0" indent="0"/>
            <a:r>
              <a:rPr lang="en-US" dirty="0" smtClean="0"/>
              <a:t>Testing di </a:t>
            </a:r>
            <a:r>
              <a:rPr lang="en-US" dirty="0" err="1" smtClean="0"/>
              <a:t>unità</a:t>
            </a:r>
            <a:endParaRPr lang="en-US" dirty="0" smtClean="0"/>
          </a:p>
          <a:p>
            <a:pPr marL="0" indent="0"/>
            <a:r>
              <a:rPr lang="en-US" dirty="0" smtClean="0"/>
              <a:t>Rispettare la data di </a:t>
            </a:r>
            <a:r>
              <a:rPr lang="en-US" dirty="0" err="1" smtClean="0"/>
              <a:t>consegna</a:t>
            </a:r>
            <a:endParaRPr lang="en-US" dirty="0" smtClean="0"/>
          </a:p>
          <a:p>
            <a:pPr marL="0" indent="0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Realizzare il sottosistema Questionari in maniera aderente a tutti i requisiti funzionali e non funzionali entro </a:t>
            </a:r>
            <a:r>
              <a:rPr lang="en-US" dirty="0" err="1" smtClean="0"/>
              <a:t>il</a:t>
            </a:r>
            <a:r>
              <a:rPr lang="en-US" dirty="0" smtClean="0"/>
              <a:t> 21/12/2012</a:t>
            </a:r>
          </a:p>
          <a:p>
            <a:pPr marL="0" indent="0"/>
            <a:endParaRPr lang="en-US" dirty="0"/>
          </a:p>
        </p:txBody>
      </p:sp>
      <p:pic>
        <p:nvPicPr>
          <p:cNvPr id="5122" name="Picture 2" descr="D:\Tony\Omini\omino_orologio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0" y="1495652"/>
            <a:ext cx="1500198" cy="14666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071538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Difetti </a:t>
            </a:r>
            <a:r>
              <a:rPr lang="it-IT" sz="4800" b="1" dirty="0">
                <a:latin typeface="+mj-lt"/>
              </a:rPr>
              <a:t>I</a:t>
            </a:r>
            <a:r>
              <a:rPr lang="it-IT" sz="4800" b="1" dirty="0" smtClean="0">
                <a:latin typeface="+mj-lt"/>
              </a:rPr>
              <a:t>mplementazione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-34441" y="1783994"/>
            <a:ext cx="8429684" cy="2725125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000" dirty="0" err="1" smtClean="0"/>
              <a:t>Elevata</a:t>
            </a:r>
            <a:r>
              <a:rPr lang="en-US" sz="3000" dirty="0" smtClean="0"/>
              <a:t> </a:t>
            </a:r>
            <a:r>
              <a:rPr lang="en-US" sz="3000" dirty="0" err="1" smtClean="0"/>
              <a:t>complessità</a:t>
            </a:r>
            <a:r>
              <a:rPr lang="en-US" sz="3000" dirty="0" smtClean="0"/>
              <a:t> </a:t>
            </a:r>
            <a:r>
              <a:rPr lang="en-US" sz="3000" dirty="0" err="1" smtClean="0"/>
              <a:t>della</a:t>
            </a:r>
            <a:r>
              <a:rPr lang="en-US" sz="3000" dirty="0" smtClean="0"/>
              <a:t> </a:t>
            </a:r>
            <a:r>
              <a:rPr lang="en-US" sz="3000" dirty="0" err="1" smtClean="0"/>
              <a:t>classe</a:t>
            </a:r>
            <a:endParaRPr lang="en-US" sz="3000" dirty="0" smtClean="0"/>
          </a:p>
          <a:p>
            <a:pPr marL="365760" lvl="1" indent="0"/>
            <a:r>
              <a:rPr lang="en-US" dirty="0" smtClean="0"/>
              <a:t> </a:t>
            </a:r>
            <a:r>
              <a:rPr lang="en-US" dirty="0" err="1" smtClean="0"/>
              <a:t>ControlQuestionario</a:t>
            </a:r>
            <a:endParaRPr lang="en-US" dirty="0" smtClean="0"/>
          </a:p>
          <a:p>
            <a:pPr marL="365760" lvl="1" indent="0"/>
            <a:endParaRPr lang="en-US" dirty="0" smtClean="0"/>
          </a:p>
          <a:p>
            <a:pPr marL="0" indent="0"/>
            <a:r>
              <a:rPr lang="en-US" sz="3000" dirty="0" smtClean="0"/>
              <a:t>Porzioni di codice </a:t>
            </a:r>
            <a:r>
              <a:rPr lang="en-US" sz="3000" dirty="0" err="1" smtClean="0"/>
              <a:t>poco</a:t>
            </a:r>
            <a:r>
              <a:rPr lang="en-US" sz="3000" dirty="0" smtClean="0"/>
              <a:t> commentate</a:t>
            </a:r>
          </a:p>
          <a:p>
            <a:pPr marL="0" indent="0"/>
            <a:endParaRPr lang="en-US" sz="3000" dirty="0" smtClean="0"/>
          </a:p>
          <a:p>
            <a:pPr marL="0" indent="0"/>
            <a:r>
              <a:rPr lang="en-US" sz="3000" dirty="0" err="1" smtClean="0"/>
              <a:t>Presenza</a:t>
            </a:r>
            <a:r>
              <a:rPr lang="en-US" sz="3000" dirty="0" smtClean="0"/>
              <a:t> di un </a:t>
            </a:r>
            <a:r>
              <a:rPr lang="en-US" sz="3000" dirty="0" err="1" smtClean="0"/>
              <a:t>unica</a:t>
            </a:r>
            <a:r>
              <a:rPr lang="en-US" sz="3000" dirty="0" smtClean="0"/>
              <a:t> </a:t>
            </a:r>
            <a:r>
              <a:rPr lang="en-US" sz="3000" dirty="0" err="1" smtClean="0"/>
              <a:t>Eccezione</a:t>
            </a:r>
            <a:endParaRPr lang="en-US" sz="3000" dirty="0" smtClean="0"/>
          </a:p>
          <a:p>
            <a:pPr marL="365760" lvl="1" indent="0"/>
            <a:r>
              <a:rPr lang="en-US" dirty="0" err="1" smtClean="0"/>
              <a:t>QuestionarioException</a:t>
            </a: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D:\Tony\Omini\omino_soccors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6296" y="3528455"/>
            <a:ext cx="1121918" cy="1583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071538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Pregi </a:t>
            </a:r>
            <a:r>
              <a:rPr lang="it-IT" sz="4800" b="1" dirty="0">
                <a:latin typeface="+mj-lt"/>
              </a:rPr>
              <a:t>I</a:t>
            </a:r>
            <a:r>
              <a:rPr lang="it-IT" sz="4800" b="1" dirty="0" smtClean="0">
                <a:latin typeface="+mj-lt"/>
              </a:rPr>
              <a:t>mplementazione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0" y="2060848"/>
            <a:ext cx="9144000" cy="41044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3000" dirty="0" err="1" smtClean="0"/>
              <a:t>Sistema</a:t>
            </a:r>
            <a:r>
              <a:rPr lang="en-US" sz="3000" dirty="0" smtClean="0"/>
              <a:t> </a:t>
            </a:r>
            <a:r>
              <a:rPr lang="en-US" sz="3000" dirty="0" err="1" smtClean="0"/>
              <a:t>aderente</a:t>
            </a:r>
            <a:r>
              <a:rPr lang="en-US" sz="3000" dirty="0" smtClean="0"/>
              <a:t> ai requisiti e </a:t>
            </a:r>
            <a:r>
              <a:rPr lang="en-US" sz="3000" dirty="0" err="1" smtClean="0"/>
              <a:t>alle</a:t>
            </a:r>
            <a:r>
              <a:rPr lang="en-US" sz="3000" dirty="0" smtClean="0"/>
              <a:t> aspettative del </a:t>
            </a:r>
            <a:r>
              <a:rPr lang="en-US" sz="3000" dirty="0" err="1" smtClean="0"/>
              <a:t>cliente</a:t>
            </a:r>
            <a:endParaRPr lang="en-US" sz="3000" dirty="0" smtClean="0"/>
          </a:p>
          <a:p>
            <a:pPr marL="0" indent="0"/>
            <a:endParaRPr lang="en-US" sz="3000" dirty="0" smtClean="0"/>
          </a:p>
          <a:p>
            <a:pPr marL="0" indent="0"/>
            <a:r>
              <a:rPr lang="en-US" sz="3000" dirty="0" err="1"/>
              <a:t>Implementazione</a:t>
            </a:r>
            <a:r>
              <a:rPr lang="en-US" sz="3000" dirty="0"/>
              <a:t> </a:t>
            </a:r>
            <a:r>
              <a:rPr lang="en-US" sz="3000" dirty="0" err="1"/>
              <a:t>della</a:t>
            </a:r>
            <a:r>
              <a:rPr lang="en-US" sz="3000" dirty="0"/>
              <a:t> </a:t>
            </a:r>
            <a:r>
              <a:rPr lang="en-US" sz="3000" dirty="0" err="1"/>
              <a:t>gestione</a:t>
            </a:r>
            <a:r>
              <a:rPr lang="en-US" sz="3000" dirty="0"/>
              <a:t> </a:t>
            </a:r>
            <a:r>
              <a:rPr lang="en-US" sz="3000" dirty="0" err="1"/>
              <a:t>Eventi</a:t>
            </a:r>
            <a:r>
              <a:rPr lang="en-US" sz="3000" dirty="0"/>
              <a:t> </a:t>
            </a:r>
            <a:r>
              <a:rPr lang="en-US" sz="3000" dirty="0" smtClean="0"/>
              <a:t> </a:t>
            </a:r>
            <a:r>
              <a:rPr lang="en-US" sz="3000" dirty="0"/>
              <a:t>(</a:t>
            </a:r>
            <a:r>
              <a:rPr lang="en-US" sz="3000" dirty="0" err="1"/>
              <a:t>priorità</a:t>
            </a:r>
            <a:r>
              <a:rPr lang="en-US" sz="3000" dirty="0"/>
              <a:t> media</a:t>
            </a:r>
            <a:r>
              <a:rPr lang="en-US" sz="3000" dirty="0" smtClean="0"/>
              <a:t>)</a:t>
            </a:r>
          </a:p>
          <a:p>
            <a:pPr marL="0" indent="0"/>
            <a:endParaRPr lang="en-US" sz="3000" dirty="0"/>
          </a:p>
          <a:p>
            <a:pPr marL="0" indent="0"/>
            <a:r>
              <a:rPr lang="en-US" sz="3000" dirty="0" err="1" smtClean="0"/>
              <a:t>Integrazione</a:t>
            </a:r>
            <a:r>
              <a:rPr lang="en-US" sz="3000" dirty="0" smtClean="0"/>
              <a:t> account Forum e </a:t>
            </a:r>
            <a:r>
              <a:rPr lang="en-US" sz="3000" dirty="0" err="1" smtClean="0"/>
              <a:t>Atsilo</a:t>
            </a:r>
            <a:endParaRPr lang="en-US" sz="3000" dirty="0" smtClean="0"/>
          </a:p>
          <a:p>
            <a:pPr marL="640080" lvl="2" indent="0">
              <a:buNone/>
            </a:pPr>
            <a:endParaRPr lang="en-US" sz="3000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7170" name="Picture 2" descr="D:\Tony\Omini\omino_verific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206" y="4214818"/>
            <a:ext cx="1257300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11560" y="0"/>
            <a:ext cx="77153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Testing di unità</a:t>
            </a:r>
          </a:p>
          <a:p>
            <a:pPr algn="ctr"/>
            <a:r>
              <a:rPr lang="it-IT" sz="3600" b="1" dirty="0" smtClean="0">
                <a:latin typeface="+mj-lt"/>
              </a:rPr>
              <a:t>Tramite </a:t>
            </a:r>
            <a:r>
              <a:rPr lang="it-IT" sz="3600" b="1" dirty="0" err="1" smtClean="0">
                <a:latin typeface="+mj-lt"/>
              </a:rPr>
              <a:t>Junit</a:t>
            </a:r>
            <a:endParaRPr lang="it-IT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9249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628800"/>
            <a:ext cx="9144000" cy="52292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it-IT" sz="2200" dirty="0" smtClean="0">
                <a:latin typeface="+mj-lt"/>
                <a:cs typeface="Arial" pitchFamily="34" charset="0"/>
              </a:rPr>
              <a:t>Per procedere con il testing abbiamo utilizzato </a:t>
            </a:r>
            <a:r>
              <a:rPr lang="it-IT" sz="2200" dirty="0" smtClean="0">
                <a:latin typeface="+mj-lt"/>
                <a:cs typeface="Arial" pitchFamily="34" charset="0"/>
              </a:rPr>
              <a:t>classi di equivalenza con </a:t>
            </a:r>
            <a:r>
              <a:rPr lang="it-IT" sz="2200" dirty="0" err="1" smtClean="0">
                <a:latin typeface="+mj-lt"/>
                <a:cs typeface="Arial" pitchFamily="34" charset="0"/>
              </a:rPr>
              <a:t>weak</a:t>
            </a:r>
            <a:r>
              <a:rPr lang="it-IT" sz="2200" dirty="0" smtClean="0">
                <a:latin typeface="+mj-lt"/>
                <a:cs typeface="Arial" pitchFamily="34" charset="0"/>
              </a:rPr>
              <a:t> boundary</a:t>
            </a:r>
            <a:endParaRPr lang="it-IT" sz="2200" i="1" dirty="0" smtClean="0">
              <a:latin typeface="+mj-lt"/>
              <a:cs typeface="Arial" pitchFamily="34" charset="0"/>
            </a:endParaRPr>
          </a:p>
          <a:p>
            <a:pPr algn="just"/>
            <a:r>
              <a:rPr lang="it-IT" sz="1800" dirty="0" smtClean="0">
                <a:latin typeface="+mj-lt"/>
                <a:cs typeface="Arial" pitchFamily="34" charset="0"/>
              </a:rPr>
              <a:t>Eccone un esempio</a:t>
            </a:r>
          </a:p>
          <a:p>
            <a:pPr marL="285750" indent="-285750" algn="just">
              <a:buFontTx/>
              <a:buChar char="-"/>
            </a:pPr>
            <a:r>
              <a:rPr lang="it-IT" sz="1800" dirty="0" smtClean="0">
                <a:latin typeface="+mj-lt"/>
                <a:cs typeface="Arial" pitchFamily="34" charset="0"/>
              </a:rPr>
              <a:t>Classe: </a:t>
            </a:r>
            <a:r>
              <a:rPr lang="it-IT" sz="1800" dirty="0" err="1" smtClean="0">
                <a:latin typeface="+mj-lt"/>
                <a:cs typeface="Arial" pitchFamily="34" charset="0"/>
              </a:rPr>
              <a:t>ControlQuestionari</a:t>
            </a:r>
            <a:r>
              <a:rPr lang="it-IT" sz="1800" dirty="0" smtClean="0">
                <a:latin typeface="+mj-lt"/>
                <a:cs typeface="Arial" pitchFamily="34" charset="0"/>
              </a:rPr>
              <a:t> Layer: Application</a:t>
            </a:r>
          </a:p>
          <a:p>
            <a:pPr marL="285750" indent="-285750" algn="just">
              <a:buFontTx/>
              <a:buChar char="-"/>
            </a:pPr>
            <a:r>
              <a:rPr lang="it-IT" sz="1800" dirty="0" smtClean="0">
                <a:latin typeface="+mj-lt"/>
                <a:cs typeface="Arial" pitchFamily="34" charset="0"/>
              </a:rPr>
              <a:t>Metodo: </a:t>
            </a:r>
            <a:endParaRPr lang="it-IT" sz="1800" b="1" dirty="0" smtClean="0">
              <a:latin typeface="+mj-lt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/**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Metodo che controlla se il questionario è </a:t>
            </a:r>
            <a:r>
              <a:rPr lang="it-IT" sz="1800" b="1" i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editabile </a:t>
            </a: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(modificabile o cancellabile)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un questionario è editabile se non è in vigore.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Un questionario è in vigore se la data odierna è compresa tra la data di inizio del questionario e 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la sua data di fine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*@param questionario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@return  boolean , true se il questionario è </a:t>
            </a:r>
            <a:r>
              <a:rPr lang="it-IT" sz="1800" b="1" i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editabile</a:t>
            </a: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, false altrimenti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 @</a:t>
            </a:r>
            <a:r>
              <a:rPr lang="it-IT" sz="1800" b="1" dirty="0" err="1" smtClean="0">
                <a:solidFill>
                  <a:srgbClr val="0070C0"/>
                </a:solidFill>
                <a:latin typeface="+mj-lt"/>
                <a:cs typeface="Arial" pitchFamily="34" charset="0"/>
              </a:rPr>
              <a:t>pre</a:t>
            </a: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 : q!=</a:t>
            </a:r>
            <a:r>
              <a:rPr lang="it-IT" sz="1800" b="1" dirty="0" err="1" smtClean="0">
                <a:solidFill>
                  <a:srgbClr val="0070C0"/>
                </a:solidFill>
                <a:latin typeface="+mj-lt"/>
                <a:cs typeface="Arial" pitchFamily="34" charset="0"/>
              </a:rPr>
              <a:t>null</a:t>
            </a:r>
            <a:endParaRPr lang="it-IT" sz="1800" b="1" dirty="0" smtClean="0">
              <a:solidFill>
                <a:srgbClr val="0070C0"/>
              </a:solidFill>
              <a:latin typeface="+mj-lt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rgbClr val="0070C0"/>
                </a:solidFill>
                <a:latin typeface="+mj-lt"/>
                <a:cs typeface="Arial" pitchFamily="34" charset="0"/>
              </a:rPr>
              <a:t>**/</a:t>
            </a:r>
          </a:p>
          <a:p>
            <a:pPr marL="285750" indent="-285750" algn="just">
              <a:buFontTx/>
              <a:buChar char="-"/>
            </a:pPr>
            <a:r>
              <a:rPr lang="it-IT" sz="1800" b="1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public boolean isEditable(Questionario questionario)</a:t>
            </a:r>
            <a:endParaRPr lang="it-IT" sz="1800" b="1" dirty="0" smtClean="0">
              <a:latin typeface="+mj-lt"/>
            </a:endParaRPr>
          </a:p>
          <a:p>
            <a:pPr algn="just"/>
            <a:endParaRPr lang="it-IT" sz="1400" b="1" dirty="0" smtClean="0">
              <a:latin typeface="+mj-lt"/>
            </a:endParaRPr>
          </a:p>
          <a:p>
            <a:pPr marL="285750" indent="-285750" algn="just">
              <a:buFontTx/>
              <a:buChar char="-"/>
            </a:pPr>
            <a:endParaRPr lang="it-IT" sz="2000" b="1" dirty="0" smtClean="0"/>
          </a:p>
          <a:p>
            <a:pPr marL="0" indent="0" algn="just">
              <a:buNone/>
            </a:pPr>
            <a:endParaRPr lang="it-IT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8" name="Picture 4" descr="http://oliviertech.com/wp-content/uploads/2012/12/juni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6644" y="5715016"/>
            <a:ext cx="1276350" cy="676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61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11560" y="0"/>
            <a:ext cx="77153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Testing di unità</a:t>
            </a:r>
          </a:p>
          <a:p>
            <a:pPr algn="ctr"/>
            <a:r>
              <a:rPr lang="it-IT" sz="3600" b="1" dirty="0" smtClean="0">
                <a:latin typeface="+mj-lt"/>
              </a:rPr>
              <a:t>Casi Di Test</a:t>
            </a:r>
            <a:endParaRPr lang="it-IT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26078"/>
              </p:ext>
            </p:extLst>
          </p:nvPr>
        </p:nvGraphicFramePr>
        <p:xfrm>
          <a:off x="1619672" y="2492896"/>
          <a:ext cx="6096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  <a:gridCol w="35757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Caso di</a:t>
                      </a:r>
                      <a:r>
                        <a:rPr lang="it-IT" baseline="0" dirty="0" smtClean="0"/>
                        <a:t> test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 Atteso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</a:t>
                      </a:r>
                      <a:r>
                        <a:rPr lang="it-IT" baseline="0" dirty="0" smtClean="0"/>
                        <a:t> editabile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 non editabile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False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9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linda\uni\esami_da_svolgere\gps\progetto_gps\documenti_gestione\presentazioni\presentazioni_management\Wallpaper_Windows_7_-_Lif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60"/>
            <a:ext cx="9144000" cy="686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 rot="20922193">
            <a:off x="504172" y="874045"/>
            <a:ext cx="5646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dirty="0" smtClean="0"/>
              <a:t>Perché Home?</a:t>
            </a:r>
            <a:endParaRPr lang="it-IT" sz="7200" dirty="0"/>
          </a:p>
        </p:txBody>
      </p:sp>
      <p:pic>
        <p:nvPicPr>
          <p:cNvPr id="2054" name="Picture 6" descr="C:\linda\uni\esami_da_svolgere\gps\progetto_gps\documenti_gestione\presentazioni\presentazioni_management\pr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59" y="2996952"/>
            <a:ext cx="6278335" cy="470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11560" y="0"/>
            <a:ext cx="77153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Testing di unità</a:t>
            </a:r>
          </a:p>
          <a:p>
            <a:pPr algn="ctr"/>
            <a:r>
              <a:rPr lang="it-IT" sz="3600" b="1" dirty="0" smtClean="0">
                <a:latin typeface="+mj-lt"/>
              </a:rPr>
              <a:t>1° Report Casi Di Test</a:t>
            </a:r>
            <a:endParaRPr lang="it-IT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787449"/>
              </p:ext>
            </p:extLst>
          </p:nvPr>
        </p:nvGraphicFramePr>
        <p:xfrm>
          <a:off x="1142976" y="2786058"/>
          <a:ext cx="7000755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7"/>
                <a:gridCol w="2126497"/>
                <a:gridCol w="25882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Caso di</a:t>
                      </a:r>
                      <a:r>
                        <a:rPr lang="it-IT" baseline="0" dirty="0" smtClean="0"/>
                        <a:t> test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 Atteso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</a:t>
                      </a:r>
                      <a:r>
                        <a:rPr lang="it-IT" baseline="0" dirty="0" smtClean="0"/>
                        <a:t> Ottenuto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</a:t>
                      </a:r>
                      <a:r>
                        <a:rPr lang="it-IT" baseline="0" dirty="0" smtClean="0"/>
                        <a:t> editabile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 non editabile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False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FF000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2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11560" y="0"/>
            <a:ext cx="77153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Testing di unità</a:t>
            </a:r>
          </a:p>
          <a:p>
            <a:pPr algn="ctr"/>
            <a:r>
              <a:rPr lang="it-IT" sz="3600" b="1" dirty="0" smtClean="0">
                <a:latin typeface="+mj-lt"/>
              </a:rPr>
              <a:t>2° Report Casi Di Test</a:t>
            </a:r>
          </a:p>
          <a:p>
            <a:pPr algn="ctr"/>
            <a:r>
              <a:rPr lang="it-IT" sz="2400" b="1" dirty="0" smtClean="0">
                <a:latin typeface="+mj-lt"/>
              </a:rPr>
              <a:t>A seguito correzione bug</a:t>
            </a:r>
            <a:endParaRPr lang="it-IT" sz="12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58434"/>
              </p:ext>
            </p:extLst>
          </p:nvPr>
        </p:nvGraphicFramePr>
        <p:xfrm>
          <a:off x="785786" y="2636912"/>
          <a:ext cx="692988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454"/>
                <a:gridCol w="2428892"/>
                <a:gridCol w="21435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Caso di</a:t>
                      </a:r>
                      <a:r>
                        <a:rPr lang="it-IT" baseline="0" dirty="0" smtClean="0"/>
                        <a:t> test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 Atteso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Output</a:t>
                      </a:r>
                      <a:r>
                        <a:rPr lang="it-IT" baseline="0" dirty="0" smtClean="0"/>
                        <a:t> Ottenuto</a:t>
                      </a:r>
                      <a:endParaRPr lang="it-IT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</a:t>
                      </a:r>
                      <a:r>
                        <a:rPr lang="it-IT" baseline="0" dirty="0" smtClean="0"/>
                        <a:t> editabile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Questionario non editabile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False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smtClean="0">
                          <a:solidFill>
                            <a:srgbClr val="00B050"/>
                          </a:solidFill>
                        </a:rPr>
                        <a:t>False</a:t>
                      </a:r>
                      <a:endParaRPr lang="it-IT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6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42910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2500306"/>
            <a:ext cx="8429684" cy="32861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4348" y="1928802"/>
            <a:ext cx="57150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5000" i="1" dirty="0" smtClean="0"/>
          </a:p>
          <a:p>
            <a:r>
              <a:rPr lang="it-IT" sz="5000" i="1" dirty="0" smtClean="0"/>
              <a:t>Cosa è andato per il verso giusto </a:t>
            </a:r>
            <a:endParaRPr lang="it-IT" sz="5000" i="1" dirty="0"/>
          </a:p>
        </p:txBody>
      </p:sp>
      <p:pic>
        <p:nvPicPr>
          <p:cNvPr id="11266" name="Picture 2" descr="D:\Tony\Omini\omino_ribb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3143248"/>
            <a:ext cx="2500330" cy="2500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42910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2500306"/>
            <a:ext cx="8429684" cy="32861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en-US" dirty="0" smtClean="0"/>
          </a:p>
        </p:txBody>
      </p:sp>
      <p:pic>
        <p:nvPicPr>
          <p:cNvPr id="10242" name="Picture 2" descr="D:\Tony\Omini\omini_doct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500438"/>
            <a:ext cx="2971822" cy="1857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714348" y="1928802"/>
            <a:ext cx="57150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5000" i="1" dirty="0" smtClean="0"/>
          </a:p>
          <a:p>
            <a:r>
              <a:rPr lang="it-IT" sz="5000" i="1" dirty="0" smtClean="0"/>
              <a:t>Cosa è andato per il verso sbagliato</a:t>
            </a:r>
            <a:endParaRPr lang="it-IT" sz="5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42910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2500306"/>
            <a:ext cx="8429684" cy="32861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4348" y="2143116"/>
            <a:ext cx="60007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i="1" dirty="0" smtClean="0"/>
              <a:t>Cosa faremo nel prossimo progetto che non abbiamo fatto</a:t>
            </a:r>
            <a:endParaRPr lang="it-IT" sz="5000" i="1" dirty="0"/>
          </a:p>
        </p:txBody>
      </p:sp>
      <p:pic>
        <p:nvPicPr>
          <p:cNvPr id="9218" name="Picture 2" descr="D:\Tony\Omini\omino_business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2786058"/>
            <a:ext cx="2057964" cy="2702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42910" y="428604"/>
            <a:ext cx="7715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57158" y="2500306"/>
            <a:ext cx="8429684" cy="32861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00100" y="1571612"/>
            <a:ext cx="57150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0" i="1" dirty="0" smtClean="0"/>
              <a:t>Quanto reputiamo buono il nostro sottosistema</a:t>
            </a:r>
            <a:endParaRPr lang="it-IT" sz="5000" i="1" dirty="0"/>
          </a:p>
        </p:txBody>
      </p:sp>
      <p:pic>
        <p:nvPicPr>
          <p:cNvPr id="8194" name="Picture 2" descr="D:\Tony\Omini\omino_cup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143248"/>
            <a:ext cx="2857520" cy="2857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D:\Tony\Unisa\IS\PROGETTO\logo\logo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96249">
            <a:off x="1142976" y="4500570"/>
            <a:ext cx="3243282" cy="20400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Tony\Unisa\IS\PROGETTO\logo\logo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0"/>
            <a:ext cx="7518401" cy="4729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D:\Tony\Omini\ominiGrupp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000240"/>
            <a:ext cx="8096276" cy="6072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linda\uni\esami_da_svolgere\gps\progetto_gps\documenti_gestione\presentazioni\presentazioni_management\asset_facility_management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-203750" y="1039961"/>
            <a:ext cx="9133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Courier New" pitchFamily="49" charset="0"/>
              <a:buChar char="o"/>
            </a:pPr>
            <a:r>
              <a:rPr lang="it-IT" sz="2000" dirty="0" smtClean="0"/>
              <a:t>Consentire ad ogni team </a:t>
            </a:r>
            <a:r>
              <a:rPr lang="it-IT" sz="2000" dirty="0" err="1" smtClean="0"/>
              <a:t>member</a:t>
            </a:r>
            <a:r>
              <a:rPr lang="it-IT" sz="2000" dirty="0" smtClean="0"/>
              <a:t> di dare la propria opinione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000" dirty="0" smtClean="0"/>
              <a:t>Nel gruppo ogni membro deve sentirsi a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000" b="1" dirty="0" smtClean="0"/>
              <a:t> Casa</a:t>
            </a:r>
            <a:endParaRPr lang="it-IT" sz="2000" b="1" dirty="0"/>
          </a:p>
        </p:txBody>
      </p:sp>
      <p:pic>
        <p:nvPicPr>
          <p:cNvPr id="4103" name="Picture 7" descr="C:\linda\uni\esami_da_svolgere\gps\progetto_gps\documenti_gestione\presentazioni\presentazioni_management\omino-domotic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715000"/>
            <a:ext cx="1152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6455" y="116632"/>
            <a:ext cx="8102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 la visione di </a:t>
            </a:r>
            <a:r>
              <a:rPr lang="it-IT" sz="5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Managemet</a:t>
            </a:r>
            <a:endParaRPr lang="it-IT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2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linda\uni\esami_da_svolgere\gps\progetto_gps\documenti_gestione\presentazioni\presentazioni_management\mi-casa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62" y="-15066"/>
            <a:ext cx="9383402" cy="68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-61224" y="1039962"/>
            <a:ext cx="91337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itchFamily="49" charset="0"/>
              <a:buChar char="o"/>
            </a:pPr>
            <a:r>
              <a:rPr lang="it-IT" sz="2400" dirty="0" smtClean="0"/>
              <a:t>Comunicazione tra genitori e asilo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it-IT" sz="2400" dirty="0" smtClean="0"/>
              <a:t>Consentendo agli utenti un utilizzo del sistema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t-IT" sz="2400" b="1" dirty="0" smtClean="0"/>
              <a:t>Semplice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it-IT" sz="2400" b="1" dirty="0" smtClean="0"/>
              <a:t>Sicuro (privacy)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it-IT" sz="2400" dirty="0" smtClean="0"/>
              <a:t>Proprio come se  fossero a casa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6455" y="116632"/>
            <a:ext cx="7300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 gli obiettivi di </a:t>
            </a:r>
            <a:r>
              <a:rPr lang="it-IT" sz="5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Atsilo</a:t>
            </a:r>
            <a:r>
              <a:rPr lang="it-IT" sz="5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3</a:t>
            </a:r>
            <a:endParaRPr lang="it-IT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93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linda\uni\esami_da_svolgere\gps\progetto_gps\documenti_gestione\presentazioni\presentazioni_management\windowsm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04" y="-185686"/>
            <a:ext cx="9248941" cy="70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 rot="21240485">
            <a:off x="2532711" y="2058281"/>
            <a:ext cx="41911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 come abbiamo </a:t>
            </a:r>
          </a:p>
          <a:p>
            <a:pPr algn="ctr"/>
            <a:r>
              <a:rPr lang="it-IT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raggiunto questi</a:t>
            </a:r>
          </a:p>
          <a:p>
            <a:pPr algn="ctr"/>
            <a:r>
              <a:rPr lang="it-IT" sz="40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obiettivi?</a:t>
            </a:r>
            <a:endParaRPr lang="it-IT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8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4875" y="0"/>
            <a:ext cx="63817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857224" y="142852"/>
            <a:ext cx="1571636" cy="500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 5"/>
          <p:cNvSpPr/>
          <p:nvPr/>
        </p:nvSpPr>
        <p:spPr>
          <a:xfrm>
            <a:off x="1785918" y="3143248"/>
            <a:ext cx="164307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 6"/>
          <p:cNvSpPr/>
          <p:nvPr/>
        </p:nvSpPr>
        <p:spPr>
          <a:xfrm>
            <a:off x="2500298" y="2786058"/>
            <a:ext cx="1571636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/>
          <p:cNvSpPr/>
          <p:nvPr/>
        </p:nvSpPr>
        <p:spPr>
          <a:xfrm>
            <a:off x="1357290" y="5357826"/>
            <a:ext cx="150019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/>
          <p:cNvSpPr/>
          <p:nvPr/>
        </p:nvSpPr>
        <p:spPr>
          <a:xfrm>
            <a:off x="1214414" y="4429132"/>
            <a:ext cx="178595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/>
          <p:cNvSpPr/>
          <p:nvPr/>
        </p:nvSpPr>
        <p:spPr>
          <a:xfrm>
            <a:off x="4500562" y="5013176"/>
            <a:ext cx="1928826" cy="105903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/>
          <p:cNvSpPr/>
          <p:nvPr/>
        </p:nvSpPr>
        <p:spPr>
          <a:xfrm>
            <a:off x="1973691" y="4832789"/>
            <a:ext cx="1571636" cy="57150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7572396" y="314324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smtClean="0"/>
              <a:t>Nuovi attori</a:t>
            </a:r>
            <a:endParaRPr lang="it-IT" i="1" dirty="0"/>
          </a:p>
        </p:txBody>
      </p:sp>
      <p:sp>
        <p:nvSpPr>
          <p:cNvPr id="15" name="Rectangle 14"/>
          <p:cNvSpPr/>
          <p:nvPr/>
        </p:nvSpPr>
        <p:spPr>
          <a:xfrm>
            <a:off x="7358082" y="3214686"/>
            <a:ext cx="214314" cy="2143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7358082" y="2571744"/>
            <a:ext cx="214314" cy="21431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/>
          <p:cNvSpPr txBox="1"/>
          <p:nvPr/>
        </p:nvSpPr>
        <p:spPr>
          <a:xfrm>
            <a:off x="7643834" y="2500306"/>
            <a:ext cx="15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Attori presenti dalla versione 1.0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1"/>
          <p:cNvSpPr txBox="1"/>
          <p:nvPr/>
        </p:nvSpPr>
        <p:spPr>
          <a:xfrm>
            <a:off x="0" y="4286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Scenari identificativi del sistema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9601"/>
              </p:ext>
            </p:extLst>
          </p:nvPr>
        </p:nvGraphicFramePr>
        <p:xfrm>
          <a:off x="0" y="1285860"/>
          <a:ext cx="9144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119"/>
                <a:gridCol w="6709881"/>
              </a:tblGrid>
              <a:tr h="320844">
                <a:tc>
                  <a:txBody>
                    <a:bodyPr/>
                    <a:lstStyle/>
                    <a:p>
                      <a:r>
                        <a:rPr lang="it-IT" b="1" dirty="0" smtClean="0"/>
                        <a:t>Nome Scenario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Compilazione Questionario</a:t>
                      </a:r>
                    </a:p>
                  </a:txBody>
                  <a:tcPr/>
                </a:tc>
              </a:tr>
              <a:tr h="320844">
                <a:tc>
                  <a:txBody>
                    <a:bodyPr/>
                    <a:lstStyle/>
                    <a:p>
                      <a:r>
                        <a:rPr lang="it-IT" b="1" dirty="0" smtClean="0"/>
                        <a:t>Attori partecipanti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Giovanna: Genitore</a:t>
                      </a:r>
                    </a:p>
                  </a:txBody>
                  <a:tcPr/>
                </a:tc>
              </a:tr>
              <a:tr h="3930343">
                <a:tc>
                  <a:txBody>
                    <a:bodyPr/>
                    <a:lstStyle/>
                    <a:p>
                      <a:r>
                        <a:rPr lang="it-IT" b="1" dirty="0" smtClean="0"/>
                        <a:t>Flusso degli eventi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dirty="0" smtClean="0"/>
                        <a:t>Giovanna è mamma di un bambino all'asilo e chiacchierando con le altre mamme ha saputo che c'è un nuovo questionario disponibile riguardante il servizio mensa che ancora non ha compilato.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dirty="0" smtClean="0"/>
                        <a:t>Giovanna si collega ad @silo e dopo aver effettuato il login, clicca su Questionari.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dirty="0" smtClean="0"/>
                        <a:t>Giovanna seleziona Questionario qualità Mensa.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it-IT" dirty="0" smtClean="0"/>
                        <a:t>Il sistema mostra a</a:t>
                      </a:r>
                      <a:r>
                        <a:rPr lang="it-IT" baseline="0" dirty="0" smtClean="0"/>
                        <a:t> Giovanna </a:t>
                      </a:r>
                      <a:r>
                        <a:rPr lang="it-IT" dirty="0" smtClean="0"/>
                        <a:t>il questionario da compilare.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lang="it-IT" dirty="0" smtClean="0"/>
                        <a:t>Giovanna salta le domande relative ai propri dati personali perché già compilate e risponde alle altre domande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r>
                        <a:rPr lang="it-IT" dirty="0" smtClean="0"/>
                        <a:t>Giovanna sottomette il questionario.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it-IT" dirty="0" smtClean="0"/>
                        <a:t>7.    Il sistema mostra un messaggio con scritto “Grazie per aver compilato il questionario”.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5"/>
                        <a:tabLst/>
                        <a:defRPr/>
                      </a:pPr>
                      <a:endParaRPr lang="it-IT" dirty="0" smtClean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it-IT" dirty="0" smtClean="0"/>
                    </a:p>
                    <a:p>
                      <a:pPr marL="342900" lvl="0" indent="-342900" algn="l">
                        <a:buFont typeface="+mj-lt"/>
                        <a:buAutoNum type="arabicPeriod"/>
                      </a:pPr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asellaDiTesto 4"/>
          <p:cNvSpPr txBox="1"/>
          <p:nvPr/>
        </p:nvSpPr>
        <p:spPr>
          <a:xfrm>
            <a:off x="1428728" y="6488668"/>
            <a:ext cx="6176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accent5">
                    <a:lumMod val="50000"/>
                  </a:schemeClr>
                </a:solidFill>
              </a:rPr>
              <a:t>Tracciabilità Nome file</a:t>
            </a:r>
            <a:r>
              <a:rPr lang="it-IT" b="1" dirty="0" smtClean="0"/>
              <a:t>: SC_H_49_Compilazione questionario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1589</TotalTime>
  <Words>1614</Words>
  <Application>Microsoft Office PowerPoint</Application>
  <PresentationFormat>Presentazione su schermo (4:3)</PresentationFormat>
  <Paragraphs>422</Paragraphs>
  <Slides>46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47" baseType="lpstr">
      <vt:lpstr>Equinozio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Lindig</cp:lastModifiedBy>
  <cp:revision>285</cp:revision>
  <dcterms:created xsi:type="dcterms:W3CDTF">2012-12-23T12:37:08Z</dcterms:created>
  <dcterms:modified xsi:type="dcterms:W3CDTF">2013-01-08T11:23:51Z</dcterms:modified>
</cp:coreProperties>
</file>